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8" r:id="rId3"/>
    <p:sldId id="287" r:id="rId4"/>
    <p:sldId id="271" r:id="rId5"/>
    <p:sldId id="272" r:id="rId6"/>
    <p:sldId id="273" r:id="rId7"/>
    <p:sldId id="274" r:id="rId8"/>
    <p:sldId id="275" r:id="rId9"/>
    <p:sldId id="270" r:id="rId10"/>
    <p:sldId id="259" r:id="rId11"/>
    <p:sldId id="260" r:id="rId12"/>
    <p:sldId id="261" r:id="rId13"/>
    <p:sldId id="276" r:id="rId14"/>
    <p:sldId id="277" r:id="rId15"/>
    <p:sldId id="279" r:id="rId16"/>
    <p:sldId id="280" r:id="rId17"/>
    <p:sldId id="282" r:id="rId18"/>
    <p:sldId id="283" r:id="rId19"/>
    <p:sldId id="284" r:id="rId20"/>
    <p:sldId id="285" r:id="rId21"/>
    <p:sldId id="288" r:id="rId22"/>
    <p:sldId id="289" r:id="rId23"/>
    <p:sldId id="290" r:id="rId24"/>
    <p:sldId id="286" r:id="rId25"/>
    <p:sldId id="26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145A908-F64E-96D7-4FE4-414D4D69E59E}" name="Tracey Coobula" initials="TC" userId="54821344d3f1d7c8"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4978"/>
    <a:srgbClr val="E6A03A"/>
    <a:srgbClr val="557542"/>
    <a:srgbClr val="BE9743"/>
    <a:srgbClr val="DD6616"/>
    <a:srgbClr val="009D93"/>
    <a:srgbClr val="C0D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65" autoAdjust="0"/>
    <p:restoredTop sz="94660"/>
  </p:normalViewPr>
  <p:slideViewPr>
    <p:cSldViewPr snapToGrid="0">
      <p:cViewPr varScale="1">
        <p:scale>
          <a:sx n="90" d="100"/>
          <a:sy n="90" d="100"/>
        </p:scale>
        <p:origin x="216" y="6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FRO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8601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AU"/>
          </a:p>
        </p:txBody>
      </p:sp>
      <p:sp>
        <p:nvSpPr>
          <p:cNvPr id="5" name="Text Placeholder 2"/>
          <p:cNvSpPr>
            <a:spLocks noGrp="1"/>
          </p:cNvSpPr>
          <p:nvPr>
            <p:ph idx="1" hasCustomPrompt="1"/>
          </p:nvPr>
        </p:nvSpPr>
        <p:spPr>
          <a:xfrm>
            <a:off x="837720" y="2187574"/>
            <a:ext cx="9312120" cy="3801746"/>
          </a:xfrm>
          <a:prstGeom prst="rect">
            <a:avLst/>
          </a:prstGeom>
        </p:spPr>
        <p:txBody>
          <a:bodyPr vert="horz" lIns="91440" tIns="45720" rIns="91440" bIns="45720" rtlCol="0">
            <a:normAutofit/>
          </a:bodyPr>
          <a:lstStyle>
            <a:lvl1pPr>
              <a:defRPr i="1"/>
            </a:lvl1pPr>
          </a:lstStyle>
          <a:p>
            <a:pPr lvl="0"/>
            <a:r>
              <a:rPr lang="en-US" dirty="0"/>
              <a:t>Click to edit Master text styles</a:t>
            </a:r>
          </a:p>
          <a:p>
            <a:pPr lvl="1"/>
            <a:r>
              <a:rPr lang="en-US" dirty="0"/>
              <a:t>First level</a:t>
            </a:r>
          </a:p>
        </p:txBody>
      </p:sp>
    </p:spTree>
    <p:extLst>
      <p:ext uri="{BB962C8B-B14F-4D97-AF65-F5344CB8AC3E}">
        <p14:creationId xmlns:p14="http://schemas.microsoft.com/office/powerpoint/2010/main" val="3201213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9BA4-B5E9-F43C-DE22-6DBB994665E6}"/>
              </a:ext>
            </a:extLst>
          </p:cNvPr>
          <p:cNvSpPr>
            <a:spLocks noGrp="1"/>
          </p:cNvSpPr>
          <p:nvPr>
            <p:ph type="title"/>
          </p:nvPr>
        </p:nvSpPr>
        <p:spPr>
          <a:xfrm>
            <a:off x="837720" y="669925"/>
            <a:ext cx="75600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40968F27-C3F3-0E51-BF99-63E58115C5DD}"/>
              </a:ext>
            </a:extLst>
          </p:cNvPr>
          <p:cNvSpPr>
            <a:spLocks noGrp="1"/>
          </p:cNvSpPr>
          <p:nvPr>
            <p:ph idx="1" hasCustomPrompt="1"/>
          </p:nvPr>
        </p:nvSpPr>
        <p:spPr>
          <a:xfrm>
            <a:off x="837720" y="2187574"/>
            <a:ext cx="9312120" cy="3801746"/>
          </a:xfrm>
          <a:prstGeom prst="rect">
            <a:avLst/>
          </a:prstGeom>
        </p:spPr>
        <p:txBody>
          <a:bodyPr vert="horz" lIns="91440" tIns="45720" rIns="91440" bIns="45720" rtlCol="0">
            <a:normAutofit/>
          </a:bodyPr>
          <a:lstStyle>
            <a:lvl1pPr>
              <a:defRPr i="1"/>
            </a:lvl1pPr>
          </a:lstStyle>
          <a:p>
            <a:pPr lvl="0"/>
            <a:r>
              <a:rPr lang="en-US" dirty="0"/>
              <a:t>Click to edit Master text styles</a:t>
            </a:r>
          </a:p>
          <a:p>
            <a:pPr lvl="1"/>
            <a:r>
              <a:rPr lang="en-US" dirty="0"/>
              <a:t>First level</a:t>
            </a:r>
          </a:p>
        </p:txBody>
      </p:sp>
    </p:spTree>
    <p:extLst>
      <p:ext uri="{BB962C8B-B14F-4D97-AF65-F5344CB8AC3E}">
        <p14:creationId xmlns:p14="http://schemas.microsoft.com/office/powerpoint/2010/main" val="4205439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MEDIA">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6756862"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r"/>
            <a:r>
              <a:rPr lang="en-AU" dirty="0"/>
              <a:t>Sunshine Coast Telstra Innovation Awards 2021</a:t>
            </a:r>
          </a:p>
        </p:txBody>
      </p:sp>
      <p:sp>
        <p:nvSpPr>
          <p:cNvPr id="8" name="Slide Number Placeholder 5"/>
          <p:cNvSpPr>
            <a:spLocks noGrp="1"/>
          </p:cNvSpPr>
          <p:nvPr>
            <p:ph type="sldNum" sz="quarter" idx="4"/>
          </p:nvPr>
        </p:nvSpPr>
        <p:spPr>
          <a:xfrm>
            <a:off x="10964486" y="6356350"/>
            <a:ext cx="38931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77D5CC-6929-4E3E-8E86-6876F85E20EF}" type="slidenum">
              <a:rPr lang="en-AU" smtClean="0"/>
              <a:t>‹#›</a:t>
            </a:fld>
            <a:endParaRPr lang="en-AU"/>
          </a:p>
        </p:txBody>
      </p:sp>
      <p:sp>
        <p:nvSpPr>
          <p:cNvPr id="2" name="Title 1">
            <a:extLst>
              <a:ext uri="{FF2B5EF4-FFF2-40B4-BE49-F238E27FC236}">
                <a16:creationId xmlns:a16="http://schemas.microsoft.com/office/drawing/2014/main" id="{6BB6096E-2E10-BB04-66D0-CC390FB3BAA1}"/>
              </a:ext>
            </a:extLst>
          </p:cNvPr>
          <p:cNvSpPr>
            <a:spLocks noGrp="1"/>
          </p:cNvSpPr>
          <p:nvPr>
            <p:ph type="title"/>
          </p:nvPr>
        </p:nvSpPr>
        <p:spPr>
          <a:xfrm>
            <a:off x="837720" y="669925"/>
            <a:ext cx="75600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5708A67F-4740-6602-123D-23DAAFD900D3}"/>
              </a:ext>
            </a:extLst>
          </p:cNvPr>
          <p:cNvSpPr>
            <a:spLocks noGrp="1"/>
          </p:cNvSpPr>
          <p:nvPr>
            <p:ph idx="1" hasCustomPrompt="1"/>
          </p:nvPr>
        </p:nvSpPr>
        <p:spPr>
          <a:xfrm>
            <a:off x="837720" y="2187574"/>
            <a:ext cx="9312120" cy="3801746"/>
          </a:xfrm>
          <a:prstGeom prst="rect">
            <a:avLst/>
          </a:prstGeom>
        </p:spPr>
        <p:txBody>
          <a:bodyPr vert="horz" lIns="91440" tIns="45720" rIns="91440" bIns="45720" rtlCol="0">
            <a:normAutofit/>
          </a:bodyPr>
          <a:lstStyle>
            <a:lvl1pPr>
              <a:defRPr i="1"/>
            </a:lvl1pPr>
          </a:lstStyle>
          <a:p>
            <a:pPr lvl="0"/>
            <a:r>
              <a:rPr lang="en-US" dirty="0"/>
              <a:t>Click to edit Master text styles</a:t>
            </a:r>
          </a:p>
          <a:p>
            <a:pPr lvl="1"/>
            <a:r>
              <a:rPr lang="en-US" dirty="0"/>
              <a:t>First level</a:t>
            </a:r>
          </a:p>
        </p:txBody>
      </p:sp>
    </p:spTree>
    <p:extLst>
      <p:ext uri="{BB962C8B-B14F-4D97-AF65-F5344CB8AC3E}">
        <p14:creationId xmlns:p14="http://schemas.microsoft.com/office/powerpoint/2010/main" val="2749155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63950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720" y="669925"/>
            <a:ext cx="7560000" cy="1325563"/>
          </a:xfrm>
          <a:prstGeom prst="rect">
            <a:avLst/>
          </a:prstGeom>
        </p:spPr>
        <p:txBody>
          <a:bodyPr vert="horz" lIns="91440" tIns="45720" rIns="91440" bIns="45720" rtlCol="0" anchor="ctr">
            <a:normAutofit/>
          </a:bodyPr>
          <a:lstStyle/>
          <a:p>
            <a:r>
              <a:rPr lang="en-GB" dirty="0"/>
              <a:t>Click to edit Master title style</a:t>
            </a:r>
            <a:endParaRPr lang="en-AU" dirty="0"/>
          </a:p>
        </p:txBody>
      </p:sp>
      <p:sp>
        <p:nvSpPr>
          <p:cNvPr id="3" name="Text Placeholder 2"/>
          <p:cNvSpPr>
            <a:spLocks noGrp="1"/>
          </p:cNvSpPr>
          <p:nvPr>
            <p:ph type="body" idx="1"/>
          </p:nvPr>
        </p:nvSpPr>
        <p:spPr>
          <a:xfrm>
            <a:off x="837720" y="2130425"/>
            <a:ext cx="9312120" cy="3767455"/>
          </a:xfrm>
          <a:prstGeom prst="rect">
            <a:avLst/>
          </a:prstGeom>
        </p:spPr>
        <p:txBody>
          <a:bodyPr vert="horz" lIns="91440" tIns="45720" rIns="91440" bIns="45720" rtlCol="0">
            <a:normAutofit/>
          </a:body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endParaRPr lang="en-AU" dirty="0"/>
          </a:p>
        </p:txBody>
      </p:sp>
    </p:spTree>
    <p:extLst>
      <p:ext uri="{BB962C8B-B14F-4D97-AF65-F5344CB8AC3E}">
        <p14:creationId xmlns:p14="http://schemas.microsoft.com/office/powerpoint/2010/main" val="2927822788"/>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0" r:id="rId3"/>
    <p:sldLayoutId id="2147483661" r:id="rId4"/>
    <p:sldLayoutId id="2147483663" r:id="rId5"/>
  </p:sldLayoutIdLst>
  <p:txStyles>
    <p:title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Tx/>
        <a:buNone/>
        <a:defRPr sz="2000" kern="1200">
          <a:solidFill>
            <a:schemeClr val="bg2">
              <a:lumMod val="25000"/>
            </a:schemeClr>
          </a:solidFill>
          <a:latin typeface="+mn-lt"/>
          <a:ea typeface="+mn-ea"/>
          <a:cs typeface="+mn-cs"/>
        </a:defRPr>
      </a:lvl1pPr>
      <a:lvl2pPr marL="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2pPr>
      <a:lvl3pPr marL="6876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3pPr>
      <a:lvl4pPr marL="1144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bg2">
              <a:lumMod val="25000"/>
            </a:schemeClr>
          </a:solidFill>
          <a:latin typeface="+mn-lt"/>
          <a:ea typeface="+mn-ea"/>
          <a:cs typeface="+mn-cs"/>
        </a:defRPr>
      </a:lvl4pPr>
      <a:lvl5pPr marL="16020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s://www.sunshinecoast.qld.gov.au/Terms-of-Use" TargetMode="Externa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www.sunshinecoast.qld.gov.au/Terms-of-Use" TargetMode="Externa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https://www.sunshinecoast.qld.gov.au/Terms-of-Use" TargetMode="Externa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www.studysunshinecoast.com.au/mtia2023" TargetMode="External"/><Relationship Id="rId2" Type="http://schemas.openxmlformats.org/officeDocument/2006/relationships/hyperlink" Target="mailto:tracey@studysunshinecoast.com.au" TargetMode="Externa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sunshinecoast.qld.gov.au/bluehear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3522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7225" y="1725612"/>
            <a:ext cx="9514050" cy="336631"/>
          </a:xfrm>
          <a:prstGeom prst="rect">
            <a:avLst/>
          </a:prstGeom>
        </p:spPr>
        <p:txBody>
          <a:bodyPr wrap="square">
            <a:spAutoFit/>
          </a:bodyPr>
          <a:lstStyle/>
          <a:p>
            <a:pPr>
              <a:lnSpc>
                <a:spcPct val="107000"/>
              </a:lnSpc>
              <a:spcAft>
                <a:spcPts val="800"/>
              </a:spcAft>
            </a:pPr>
            <a:r>
              <a:rPr lang="en-US" sz="1600" i="1" dirty="0">
                <a:solidFill>
                  <a:schemeClr val="tx1">
                    <a:lumMod val="50000"/>
                    <a:lumOff val="50000"/>
                  </a:schemeClr>
                </a:solidFill>
                <a:effectLst/>
                <a:latin typeface="Arial" panose="020B0604020202020204" pitchFamily="34" charset="0"/>
                <a:ea typeface="Calibri" panose="020F0502020204030204" pitchFamily="34" charset="0"/>
                <a:cs typeface="Arial" panose="020B0604020202020204" pitchFamily="34" charset="0"/>
              </a:rPr>
              <a:t>Tell us about your innovative idea, creative concept or business solution.</a:t>
            </a:r>
            <a:endParaRPr lang="en-AU" sz="1600" i="1" dirty="0">
              <a:solidFill>
                <a:schemeClr val="tx1">
                  <a:lumMod val="50000"/>
                  <a:lumOff val="50000"/>
                </a:schemeClr>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3" name="Title 6">
            <a:extLst>
              <a:ext uri="{FF2B5EF4-FFF2-40B4-BE49-F238E27FC236}">
                <a16:creationId xmlns:a16="http://schemas.microsoft.com/office/drawing/2014/main" id="{A82E5250-E9FB-1BB2-42E1-1E87C285EB85}"/>
              </a:ext>
            </a:extLst>
          </p:cNvPr>
          <p:cNvSpPr txBox="1">
            <a:spLocks/>
          </p:cNvSpPr>
          <p:nvPr/>
        </p:nvSpPr>
        <p:spPr>
          <a:xfrm>
            <a:off x="687225" y="1009034"/>
            <a:ext cx="9399750" cy="468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a:lstStyle>
          <a:p>
            <a:r>
              <a:rPr lang="en-US" sz="3600" dirty="0">
                <a:solidFill>
                  <a:srgbClr val="0E4978"/>
                </a:solidFill>
              </a:rPr>
              <a:t>Concept</a:t>
            </a:r>
            <a:endParaRPr lang="en-AU" sz="3500" dirty="0">
              <a:solidFill>
                <a:srgbClr val="0E4978"/>
              </a:solidFill>
            </a:endParaRPr>
          </a:p>
        </p:txBody>
      </p:sp>
      <p:sp>
        <p:nvSpPr>
          <p:cNvPr id="6" name="Text Placeholder 2">
            <a:extLst>
              <a:ext uri="{FF2B5EF4-FFF2-40B4-BE49-F238E27FC236}">
                <a16:creationId xmlns:a16="http://schemas.microsoft.com/office/drawing/2014/main" id="{4E0D77A7-4286-DB0D-75C6-A4FF62BD3CB6}"/>
              </a:ext>
            </a:extLst>
          </p:cNvPr>
          <p:cNvSpPr>
            <a:spLocks noGrp="1"/>
          </p:cNvSpPr>
          <p:nvPr>
            <p:ph idx="1"/>
          </p:nvPr>
        </p:nvSpPr>
        <p:spPr>
          <a:xfrm>
            <a:off x="687225" y="2310509"/>
            <a:ext cx="9342600" cy="336631"/>
          </a:xfrm>
          <a:prstGeom prst="rect">
            <a:avLst/>
          </a:prstGeom>
        </p:spPr>
        <p:txBody>
          <a:bodyPr vert="horz" lIns="91440" tIns="45720" rIns="91440" bIns="45720" rtlCol="0">
            <a:noAutofit/>
          </a:bodyPr>
          <a:lstStyle>
            <a:lvl1pPr>
              <a:defRPr i="1"/>
            </a:lvl1pPr>
          </a:lstStyle>
          <a:p>
            <a:pPr>
              <a:lnSpc>
                <a:spcPct val="100000"/>
              </a:lnSpc>
              <a:spcAft>
                <a:spcPts val="800"/>
              </a:spcAft>
            </a:pPr>
            <a:r>
              <a:rPr lang="en-US" sz="1600" b="1" i="0" dirty="0">
                <a:effectLst/>
                <a:latin typeface="Arial" panose="020B0604020202020204" pitchFamily="34" charset="0"/>
                <a:ea typeface="Calibri" panose="020F0502020204030204" pitchFamily="34" charset="0"/>
                <a:cs typeface="Arial" panose="020B0604020202020204" pitchFamily="34" charset="0"/>
              </a:rPr>
              <a:t>CONCEPT NAME: </a:t>
            </a:r>
            <a:endParaRPr lang="en-AU" sz="1600" b="1" i="0" dirty="0">
              <a:effectLst/>
              <a:latin typeface="Arial" panose="020B0604020202020204" pitchFamily="34" charset="0"/>
              <a:ea typeface="Calibri" panose="020F0502020204030204" pitchFamily="34" charset="0"/>
              <a:cs typeface="Arial" panose="020B0604020202020204" pitchFamily="34" charset="0"/>
            </a:endParaRPr>
          </a:p>
        </p:txBody>
      </p:sp>
      <p:sp>
        <p:nvSpPr>
          <p:cNvPr id="8" name="Text Placeholder 2">
            <a:extLst>
              <a:ext uri="{FF2B5EF4-FFF2-40B4-BE49-F238E27FC236}">
                <a16:creationId xmlns:a16="http://schemas.microsoft.com/office/drawing/2014/main" id="{3B9157E7-AAA7-4B97-63A6-E5D23D3C3331}"/>
              </a:ext>
            </a:extLst>
          </p:cNvPr>
          <p:cNvSpPr txBox="1">
            <a:spLocks/>
          </p:cNvSpPr>
          <p:nvPr/>
        </p:nvSpPr>
        <p:spPr>
          <a:xfrm>
            <a:off x="687225" y="2767709"/>
            <a:ext cx="9342600" cy="324732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2000" i="1" kern="1200">
                <a:solidFill>
                  <a:schemeClr val="bg2">
                    <a:lumMod val="25000"/>
                  </a:schemeClr>
                </a:solidFill>
                <a:latin typeface="+mn-lt"/>
                <a:ea typeface="+mn-ea"/>
                <a:cs typeface="+mn-cs"/>
              </a:defRPr>
            </a:lvl1pPr>
            <a:lvl2pPr marL="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2pPr>
            <a:lvl3pPr marL="6876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3pPr>
            <a:lvl4pPr marL="1144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bg2">
                    <a:lumMod val="25000"/>
                  </a:schemeClr>
                </a:solidFill>
                <a:latin typeface="+mn-lt"/>
                <a:ea typeface="+mn-ea"/>
                <a:cs typeface="+mn-cs"/>
              </a:defRPr>
            </a:lvl4pPr>
            <a:lvl5pPr marL="16020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800"/>
              </a:spcAft>
            </a:pPr>
            <a:r>
              <a:rPr lang="en-US" sz="1600" b="1" i="0" dirty="0">
                <a:latin typeface="Arial" panose="020B0604020202020204" pitchFamily="34" charset="0"/>
                <a:ea typeface="Calibri" panose="020F0502020204030204" pitchFamily="34" charset="0"/>
                <a:cs typeface="Arial" panose="020B0604020202020204" pitchFamily="34" charset="0"/>
              </a:rPr>
              <a:t>CONCEPT SUMMARY:  </a:t>
            </a:r>
            <a:endParaRPr lang="en-AU" sz="1600" b="1" i="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53966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DB286BDE-526E-BD27-01D1-1E9E6F4560F6}"/>
              </a:ext>
            </a:extLst>
          </p:cNvPr>
          <p:cNvSpPr txBox="1">
            <a:spLocks/>
          </p:cNvSpPr>
          <p:nvPr/>
        </p:nvSpPr>
        <p:spPr>
          <a:xfrm>
            <a:off x="687225" y="1009034"/>
            <a:ext cx="9399750" cy="468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a:lstStyle>
          <a:p>
            <a:r>
              <a:rPr lang="en-US" sz="2600" dirty="0">
                <a:solidFill>
                  <a:srgbClr val="0E4978"/>
                </a:solidFill>
              </a:rPr>
              <a:t>Concept </a:t>
            </a:r>
            <a:r>
              <a:rPr lang="en-US" sz="1600" dirty="0">
                <a:solidFill>
                  <a:srgbClr val="0E4978"/>
                </a:solidFill>
              </a:rPr>
              <a:t>(continued)</a:t>
            </a:r>
            <a:endParaRPr lang="en-AU" sz="1600" dirty="0">
              <a:solidFill>
                <a:srgbClr val="0E4978"/>
              </a:solidFill>
            </a:endParaRPr>
          </a:p>
        </p:txBody>
      </p:sp>
      <p:sp>
        <p:nvSpPr>
          <p:cNvPr id="11" name="Content Placeholder 2">
            <a:extLst>
              <a:ext uri="{FF2B5EF4-FFF2-40B4-BE49-F238E27FC236}">
                <a16:creationId xmlns:a16="http://schemas.microsoft.com/office/drawing/2014/main" id="{9D0FD1BB-DE64-09D9-31A8-673FD7686F25}"/>
              </a:ext>
            </a:extLst>
          </p:cNvPr>
          <p:cNvSpPr>
            <a:spLocks noGrp="1"/>
          </p:cNvSpPr>
          <p:nvPr>
            <p:ph idx="1"/>
          </p:nvPr>
        </p:nvSpPr>
        <p:spPr>
          <a:xfrm>
            <a:off x="750090" y="1728788"/>
            <a:ext cx="9399750" cy="4260532"/>
          </a:xfrm>
        </p:spPr>
        <p:txBody>
          <a:bodyPr>
            <a:normAutofit/>
          </a:bodyPr>
          <a:lstStyle/>
          <a:p>
            <a:endParaRPr lang="en-US" sz="1600" i="0" dirty="0"/>
          </a:p>
        </p:txBody>
      </p:sp>
    </p:spTree>
    <p:extLst>
      <p:ext uri="{BB962C8B-B14F-4D97-AF65-F5344CB8AC3E}">
        <p14:creationId xmlns:p14="http://schemas.microsoft.com/office/powerpoint/2010/main" val="2497932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1C54B1BF-5522-F537-F727-28691134CF92}"/>
              </a:ext>
            </a:extLst>
          </p:cNvPr>
          <p:cNvSpPr txBox="1">
            <a:spLocks/>
          </p:cNvSpPr>
          <p:nvPr/>
        </p:nvSpPr>
        <p:spPr>
          <a:xfrm>
            <a:off x="687225" y="1009034"/>
            <a:ext cx="9399750" cy="468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a:lstStyle>
          <a:p>
            <a:r>
              <a:rPr lang="en-US" sz="3600" dirty="0">
                <a:solidFill>
                  <a:srgbClr val="0E4978"/>
                </a:solidFill>
              </a:rPr>
              <a:t>Problem Solved</a:t>
            </a:r>
            <a:endParaRPr lang="en-AU" sz="3500" dirty="0">
              <a:solidFill>
                <a:srgbClr val="0E4978"/>
              </a:solidFill>
            </a:endParaRPr>
          </a:p>
        </p:txBody>
      </p:sp>
      <p:sp>
        <p:nvSpPr>
          <p:cNvPr id="6" name="Rectangle 5">
            <a:extLst>
              <a:ext uri="{FF2B5EF4-FFF2-40B4-BE49-F238E27FC236}">
                <a16:creationId xmlns:a16="http://schemas.microsoft.com/office/drawing/2014/main" id="{7357BDB6-169B-33E5-B7AA-F168E2119BC8}"/>
              </a:ext>
            </a:extLst>
          </p:cNvPr>
          <p:cNvSpPr/>
          <p:nvPr/>
        </p:nvSpPr>
        <p:spPr>
          <a:xfrm>
            <a:off x="687225" y="1725612"/>
            <a:ext cx="9514050" cy="336631"/>
          </a:xfrm>
          <a:prstGeom prst="rect">
            <a:avLst/>
          </a:prstGeom>
        </p:spPr>
        <p:txBody>
          <a:bodyPr wrap="square">
            <a:spAutoFit/>
          </a:bodyPr>
          <a:lstStyle/>
          <a:p>
            <a:pPr>
              <a:lnSpc>
                <a:spcPct val="107000"/>
              </a:lnSpc>
              <a:spcAft>
                <a:spcPts val="800"/>
              </a:spcAft>
            </a:pPr>
            <a:r>
              <a:rPr lang="en-AU" sz="1600" b="1" dirty="0">
                <a:solidFill>
                  <a:schemeClr val="bg2">
                    <a:lumMod val="25000"/>
                  </a:schemeClr>
                </a:solidFill>
                <a:effectLst/>
                <a:latin typeface="Arial" panose="020B0604020202020204" pitchFamily="34" charset="0"/>
                <a:ea typeface="Calibri" panose="020F0502020204030204" pitchFamily="34" charset="0"/>
                <a:cs typeface="Arial" panose="020B0604020202020204" pitchFamily="34" charset="0"/>
              </a:rPr>
              <a:t>What is the problem/challenge you are solving? </a:t>
            </a:r>
            <a:endParaRPr lang="en-AU" sz="1600" b="1" i="1" dirty="0">
              <a:solidFill>
                <a:schemeClr val="bg2">
                  <a:lumMod val="25000"/>
                </a:schemeClr>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8" name="Text Placeholder 2">
            <a:extLst>
              <a:ext uri="{FF2B5EF4-FFF2-40B4-BE49-F238E27FC236}">
                <a16:creationId xmlns:a16="http://schemas.microsoft.com/office/drawing/2014/main" id="{E4F6F931-3E5B-2208-3872-F05BFCB3A211}"/>
              </a:ext>
            </a:extLst>
          </p:cNvPr>
          <p:cNvSpPr txBox="1">
            <a:spLocks/>
          </p:cNvSpPr>
          <p:nvPr/>
        </p:nvSpPr>
        <p:spPr>
          <a:xfrm>
            <a:off x="687225" y="2171700"/>
            <a:ext cx="9342600" cy="384333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2000" i="1" kern="1200">
                <a:solidFill>
                  <a:schemeClr val="bg2">
                    <a:lumMod val="25000"/>
                  </a:schemeClr>
                </a:solidFill>
                <a:latin typeface="+mn-lt"/>
                <a:ea typeface="+mn-ea"/>
                <a:cs typeface="+mn-cs"/>
              </a:defRPr>
            </a:lvl1pPr>
            <a:lvl2pPr marL="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2pPr>
            <a:lvl3pPr marL="6876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3pPr>
            <a:lvl4pPr marL="1144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bg2">
                    <a:lumMod val="25000"/>
                  </a:schemeClr>
                </a:solidFill>
                <a:latin typeface="+mn-lt"/>
                <a:ea typeface="+mn-ea"/>
                <a:cs typeface="+mn-cs"/>
              </a:defRPr>
            </a:lvl4pPr>
            <a:lvl5pPr marL="16020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800"/>
              </a:spcAft>
            </a:pPr>
            <a:r>
              <a:rPr lang="en-AU" sz="1600" i="0" dirty="0">
                <a:latin typeface="Arial" panose="020B0604020202020204" pitchFamily="34" charset="0"/>
                <a:ea typeface="Calibri" panose="020F0502020204030204" pitchFamily="34" charset="0"/>
                <a:cs typeface="Arial" panose="020B0604020202020204" pitchFamily="34" charset="0"/>
              </a:rPr>
              <a:t>[replace with your answer]</a:t>
            </a:r>
          </a:p>
        </p:txBody>
      </p:sp>
    </p:spTree>
    <p:extLst>
      <p:ext uri="{BB962C8B-B14F-4D97-AF65-F5344CB8AC3E}">
        <p14:creationId xmlns:p14="http://schemas.microsoft.com/office/powerpoint/2010/main" val="1094002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DB286BDE-526E-BD27-01D1-1E9E6F4560F6}"/>
              </a:ext>
            </a:extLst>
          </p:cNvPr>
          <p:cNvSpPr txBox="1">
            <a:spLocks/>
          </p:cNvSpPr>
          <p:nvPr/>
        </p:nvSpPr>
        <p:spPr>
          <a:xfrm>
            <a:off x="687225" y="1009034"/>
            <a:ext cx="9399750" cy="468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a:lstStyle>
          <a:p>
            <a:r>
              <a:rPr lang="en-US" sz="2600" dirty="0">
                <a:solidFill>
                  <a:srgbClr val="0E4978"/>
                </a:solidFill>
              </a:rPr>
              <a:t>Problem Solved </a:t>
            </a:r>
            <a:r>
              <a:rPr lang="en-US" sz="1600" dirty="0">
                <a:solidFill>
                  <a:srgbClr val="0E4978"/>
                </a:solidFill>
              </a:rPr>
              <a:t>(continued)</a:t>
            </a:r>
            <a:endParaRPr lang="en-AU" sz="1600" dirty="0">
              <a:solidFill>
                <a:srgbClr val="0E4978"/>
              </a:solidFill>
            </a:endParaRPr>
          </a:p>
        </p:txBody>
      </p:sp>
      <p:sp>
        <p:nvSpPr>
          <p:cNvPr id="2" name="Rectangle 1">
            <a:extLst>
              <a:ext uri="{FF2B5EF4-FFF2-40B4-BE49-F238E27FC236}">
                <a16:creationId xmlns:a16="http://schemas.microsoft.com/office/drawing/2014/main" id="{929DC57B-C07B-9AA5-186B-B0C3E3A1B89E}"/>
              </a:ext>
            </a:extLst>
          </p:cNvPr>
          <p:cNvSpPr/>
          <p:nvPr/>
        </p:nvSpPr>
        <p:spPr>
          <a:xfrm>
            <a:off x="687224" y="1725612"/>
            <a:ext cx="10285575" cy="336631"/>
          </a:xfrm>
          <a:prstGeom prst="rect">
            <a:avLst/>
          </a:prstGeom>
        </p:spPr>
        <p:txBody>
          <a:bodyPr wrap="square">
            <a:spAutoFit/>
          </a:bodyPr>
          <a:lstStyle/>
          <a:p>
            <a:pPr>
              <a:lnSpc>
                <a:spcPct val="107000"/>
              </a:lnSpc>
              <a:spcAft>
                <a:spcPts val="800"/>
              </a:spcAft>
            </a:pPr>
            <a:r>
              <a:rPr lang="en-AU" sz="1600" b="1" dirty="0">
                <a:solidFill>
                  <a:schemeClr val="bg2">
                    <a:lumMod val="25000"/>
                  </a:schemeClr>
                </a:solidFill>
                <a:effectLst/>
                <a:latin typeface="Arial" panose="020B0604020202020204" pitchFamily="34" charset="0"/>
                <a:ea typeface="Calibri" panose="020F0502020204030204" pitchFamily="34" charset="0"/>
                <a:cs typeface="Arial" panose="020B0604020202020204" pitchFamily="34" charset="0"/>
              </a:rPr>
              <a:t>If it addresses a current issue, SDG or problem facing the Sunshine Coast region, please list that here: </a:t>
            </a:r>
            <a:endParaRPr lang="en-AU" sz="1600" b="1" i="1" dirty="0">
              <a:solidFill>
                <a:schemeClr val="bg2">
                  <a:lumMod val="25000"/>
                </a:schemeClr>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A30853E0-C3E8-002D-3E7F-BC0DF3FF505E}"/>
              </a:ext>
            </a:extLst>
          </p:cNvPr>
          <p:cNvSpPr txBox="1">
            <a:spLocks/>
          </p:cNvSpPr>
          <p:nvPr/>
        </p:nvSpPr>
        <p:spPr>
          <a:xfrm>
            <a:off x="687225" y="2171700"/>
            <a:ext cx="9342600" cy="384333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2000" i="1" kern="1200">
                <a:solidFill>
                  <a:schemeClr val="bg2">
                    <a:lumMod val="25000"/>
                  </a:schemeClr>
                </a:solidFill>
                <a:latin typeface="+mn-lt"/>
                <a:ea typeface="+mn-ea"/>
                <a:cs typeface="+mn-cs"/>
              </a:defRPr>
            </a:lvl1pPr>
            <a:lvl2pPr marL="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2pPr>
            <a:lvl3pPr marL="6876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3pPr>
            <a:lvl4pPr marL="1144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bg2">
                    <a:lumMod val="25000"/>
                  </a:schemeClr>
                </a:solidFill>
                <a:latin typeface="+mn-lt"/>
                <a:ea typeface="+mn-ea"/>
                <a:cs typeface="+mn-cs"/>
              </a:defRPr>
            </a:lvl4pPr>
            <a:lvl5pPr marL="16020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800"/>
              </a:spcAft>
            </a:pPr>
            <a:r>
              <a:rPr lang="en-AU" sz="1600" i="0" dirty="0">
                <a:latin typeface="Arial" panose="020B0604020202020204" pitchFamily="34" charset="0"/>
                <a:ea typeface="Calibri" panose="020F0502020204030204" pitchFamily="34" charset="0"/>
                <a:cs typeface="Arial" panose="020B0604020202020204" pitchFamily="34" charset="0"/>
              </a:rPr>
              <a:t>[replace with your answer]</a:t>
            </a:r>
          </a:p>
        </p:txBody>
      </p:sp>
    </p:spTree>
    <p:extLst>
      <p:ext uri="{BB962C8B-B14F-4D97-AF65-F5344CB8AC3E}">
        <p14:creationId xmlns:p14="http://schemas.microsoft.com/office/powerpoint/2010/main" val="2245032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1C54B1BF-5522-F537-F727-28691134CF92}"/>
              </a:ext>
            </a:extLst>
          </p:cNvPr>
          <p:cNvSpPr txBox="1">
            <a:spLocks/>
          </p:cNvSpPr>
          <p:nvPr/>
        </p:nvSpPr>
        <p:spPr>
          <a:xfrm>
            <a:off x="687225" y="1009034"/>
            <a:ext cx="9399750" cy="468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a:lstStyle>
          <a:p>
            <a:r>
              <a:rPr lang="en-US" sz="3600" dirty="0">
                <a:solidFill>
                  <a:srgbClr val="0E4978"/>
                </a:solidFill>
              </a:rPr>
              <a:t>How it Works</a:t>
            </a:r>
            <a:endParaRPr lang="en-AU" sz="3500" dirty="0">
              <a:solidFill>
                <a:srgbClr val="0E4978"/>
              </a:solidFill>
            </a:endParaRPr>
          </a:p>
        </p:txBody>
      </p:sp>
      <p:sp>
        <p:nvSpPr>
          <p:cNvPr id="6" name="Rectangle 5">
            <a:extLst>
              <a:ext uri="{FF2B5EF4-FFF2-40B4-BE49-F238E27FC236}">
                <a16:creationId xmlns:a16="http://schemas.microsoft.com/office/drawing/2014/main" id="{7357BDB6-169B-33E5-B7AA-F168E2119BC8}"/>
              </a:ext>
            </a:extLst>
          </p:cNvPr>
          <p:cNvSpPr/>
          <p:nvPr/>
        </p:nvSpPr>
        <p:spPr>
          <a:xfrm>
            <a:off x="687224" y="1725612"/>
            <a:ext cx="10056975" cy="702693"/>
          </a:xfrm>
          <a:prstGeom prst="rect">
            <a:avLst/>
          </a:prstGeom>
        </p:spPr>
        <p:txBody>
          <a:bodyPr wrap="square">
            <a:spAutoFit/>
          </a:bodyPr>
          <a:lstStyle/>
          <a:p>
            <a:pPr>
              <a:lnSpc>
                <a:spcPct val="107000"/>
              </a:lnSpc>
              <a:spcAft>
                <a:spcPts val="800"/>
              </a:spcAft>
            </a:pPr>
            <a:r>
              <a:rPr lang="en-AU" sz="1600" b="1" dirty="0">
                <a:effectLst/>
                <a:latin typeface="Arial" panose="020B0604020202020204" pitchFamily="34" charset="0"/>
                <a:ea typeface="Calibri" panose="020F0502020204030204" pitchFamily="34" charset="0"/>
                <a:cs typeface="Arial" panose="020B0604020202020204" pitchFamily="34" charset="0"/>
              </a:rPr>
              <a:t>What technology or innovation will the idea or concept use? </a:t>
            </a:r>
          </a:p>
          <a:p>
            <a:pPr>
              <a:lnSpc>
                <a:spcPct val="107000"/>
              </a:lnSpc>
              <a:spcAft>
                <a:spcPts val="800"/>
              </a:spcAft>
            </a:pPr>
            <a:r>
              <a:rPr lang="en-AU" sz="1600" i="1" dirty="0">
                <a:solidFill>
                  <a:schemeClr val="tx1">
                    <a:lumMod val="50000"/>
                    <a:lumOff val="50000"/>
                  </a:schemeClr>
                </a:solidFill>
                <a:effectLst/>
                <a:latin typeface="Arial" panose="020B0604020202020204" pitchFamily="34" charset="0"/>
                <a:ea typeface="Calibri" panose="020F0502020204030204" pitchFamily="34" charset="0"/>
                <a:cs typeface="Arial" panose="020B0604020202020204" pitchFamily="34" charset="0"/>
              </a:rPr>
              <a:t>Please describe this (Include any photos, graphics, 3D printed prototypes, drawings etc. to support the idea.</a:t>
            </a:r>
          </a:p>
        </p:txBody>
      </p:sp>
      <p:sp>
        <p:nvSpPr>
          <p:cNvPr id="8" name="Text Placeholder 2">
            <a:extLst>
              <a:ext uri="{FF2B5EF4-FFF2-40B4-BE49-F238E27FC236}">
                <a16:creationId xmlns:a16="http://schemas.microsoft.com/office/drawing/2014/main" id="{E4F6F931-3E5B-2208-3872-F05BFCB3A211}"/>
              </a:ext>
            </a:extLst>
          </p:cNvPr>
          <p:cNvSpPr txBox="1">
            <a:spLocks/>
          </p:cNvSpPr>
          <p:nvPr/>
        </p:nvSpPr>
        <p:spPr>
          <a:xfrm>
            <a:off x="687225" y="2676570"/>
            <a:ext cx="9342600" cy="333846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2000" i="1" kern="1200">
                <a:solidFill>
                  <a:schemeClr val="bg2">
                    <a:lumMod val="25000"/>
                  </a:schemeClr>
                </a:solidFill>
                <a:latin typeface="+mn-lt"/>
                <a:ea typeface="+mn-ea"/>
                <a:cs typeface="+mn-cs"/>
              </a:defRPr>
            </a:lvl1pPr>
            <a:lvl2pPr marL="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2pPr>
            <a:lvl3pPr marL="6876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3pPr>
            <a:lvl4pPr marL="1144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bg2">
                    <a:lumMod val="25000"/>
                  </a:schemeClr>
                </a:solidFill>
                <a:latin typeface="+mn-lt"/>
                <a:ea typeface="+mn-ea"/>
                <a:cs typeface="+mn-cs"/>
              </a:defRPr>
            </a:lvl4pPr>
            <a:lvl5pPr marL="16020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800"/>
              </a:spcAft>
            </a:pPr>
            <a:r>
              <a:rPr lang="en-AU" sz="1600" i="0" dirty="0">
                <a:latin typeface="Arial" panose="020B0604020202020204" pitchFamily="34" charset="0"/>
                <a:ea typeface="Calibri" panose="020F0502020204030204" pitchFamily="34" charset="0"/>
                <a:cs typeface="Arial" panose="020B0604020202020204" pitchFamily="34" charset="0"/>
              </a:rPr>
              <a:t>[replace with your answer]</a:t>
            </a:r>
          </a:p>
        </p:txBody>
      </p:sp>
    </p:spTree>
    <p:extLst>
      <p:ext uri="{BB962C8B-B14F-4D97-AF65-F5344CB8AC3E}">
        <p14:creationId xmlns:p14="http://schemas.microsoft.com/office/powerpoint/2010/main" val="32337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8F3953-BA31-E624-3E08-FDDE175EFAEB}"/>
              </a:ext>
            </a:extLst>
          </p:cNvPr>
          <p:cNvSpPr>
            <a:spLocks noGrp="1"/>
          </p:cNvSpPr>
          <p:nvPr>
            <p:ph idx="1"/>
          </p:nvPr>
        </p:nvSpPr>
        <p:spPr>
          <a:xfrm>
            <a:off x="750090" y="1728788"/>
            <a:ext cx="9399750" cy="4260532"/>
          </a:xfrm>
        </p:spPr>
        <p:txBody>
          <a:bodyPr>
            <a:normAutofit/>
          </a:bodyPr>
          <a:lstStyle/>
          <a:p>
            <a:endParaRPr lang="en-US" sz="1600" i="0" dirty="0"/>
          </a:p>
        </p:txBody>
      </p:sp>
      <p:sp>
        <p:nvSpPr>
          <p:cNvPr id="4" name="Title 6">
            <a:extLst>
              <a:ext uri="{FF2B5EF4-FFF2-40B4-BE49-F238E27FC236}">
                <a16:creationId xmlns:a16="http://schemas.microsoft.com/office/drawing/2014/main" id="{C321ACCA-CEBA-6C29-6328-7264B62F6017}"/>
              </a:ext>
            </a:extLst>
          </p:cNvPr>
          <p:cNvSpPr txBox="1">
            <a:spLocks/>
          </p:cNvSpPr>
          <p:nvPr/>
        </p:nvSpPr>
        <p:spPr>
          <a:xfrm>
            <a:off x="687225" y="1009034"/>
            <a:ext cx="9399750" cy="468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a:lstStyle>
          <a:p>
            <a:r>
              <a:rPr lang="en-US" sz="2600" dirty="0">
                <a:solidFill>
                  <a:srgbClr val="0E4978"/>
                </a:solidFill>
              </a:rPr>
              <a:t>How it Works </a:t>
            </a:r>
            <a:r>
              <a:rPr lang="en-US" sz="1600" dirty="0">
                <a:solidFill>
                  <a:srgbClr val="0E4978"/>
                </a:solidFill>
              </a:rPr>
              <a:t>(continued)</a:t>
            </a:r>
            <a:endParaRPr lang="en-AU" sz="1600" dirty="0">
              <a:solidFill>
                <a:srgbClr val="0E4978"/>
              </a:solidFill>
            </a:endParaRPr>
          </a:p>
        </p:txBody>
      </p:sp>
    </p:spTree>
    <p:extLst>
      <p:ext uri="{BB962C8B-B14F-4D97-AF65-F5344CB8AC3E}">
        <p14:creationId xmlns:p14="http://schemas.microsoft.com/office/powerpoint/2010/main" val="2564321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1C54B1BF-5522-F537-F727-28691134CF92}"/>
              </a:ext>
            </a:extLst>
          </p:cNvPr>
          <p:cNvSpPr txBox="1">
            <a:spLocks/>
          </p:cNvSpPr>
          <p:nvPr/>
        </p:nvSpPr>
        <p:spPr>
          <a:xfrm>
            <a:off x="687225" y="1009034"/>
            <a:ext cx="9399750" cy="468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a:lstStyle>
          <a:p>
            <a:r>
              <a:rPr lang="en-US" sz="3600" dirty="0">
                <a:solidFill>
                  <a:srgbClr val="0E4978"/>
                </a:solidFill>
              </a:rPr>
              <a:t>Target Audience</a:t>
            </a:r>
            <a:endParaRPr lang="en-AU" sz="3500" dirty="0">
              <a:solidFill>
                <a:srgbClr val="0E4978"/>
              </a:solidFill>
            </a:endParaRPr>
          </a:p>
        </p:txBody>
      </p:sp>
      <p:sp>
        <p:nvSpPr>
          <p:cNvPr id="6" name="Rectangle 5">
            <a:extLst>
              <a:ext uri="{FF2B5EF4-FFF2-40B4-BE49-F238E27FC236}">
                <a16:creationId xmlns:a16="http://schemas.microsoft.com/office/drawing/2014/main" id="{7357BDB6-169B-33E5-B7AA-F168E2119BC8}"/>
              </a:ext>
            </a:extLst>
          </p:cNvPr>
          <p:cNvSpPr/>
          <p:nvPr/>
        </p:nvSpPr>
        <p:spPr>
          <a:xfrm>
            <a:off x="687224" y="1725612"/>
            <a:ext cx="10056975" cy="702693"/>
          </a:xfrm>
          <a:prstGeom prst="rect">
            <a:avLst/>
          </a:prstGeom>
        </p:spPr>
        <p:txBody>
          <a:bodyPr wrap="square">
            <a:spAutoFit/>
          </a:bodyPr>
          <a:lstStyle/>
          <a:p>
            <a:pPr>
              <a:lnSpc>
                <a:spcPct val="107000"/>
              </a:lnSpc>
              <a:spcAft>
                <a:spcPts val="800"/>
              </a:spcAft>
            </a:pPr>
            <a:r>
              <a:rPr lang="en-AU" sz="1600" b="1" dirty="0">
                <a:effectLst/>
                <a:latin typeface="Arial" panose="020B0604020202020204" pitchFamily="34" charset="0"/>
                <a:ea typeface="Calibri" panose="020F0502020204030204" pitchFamily="34" charset="0"/>
                <a:cs typeface="Arial" panose="020B0604020202020204" pitchFamily="34" charset="0"/>
              </a:rPr>
              <a:t>Who is your target (primary) audience that will benefit from this idea/solution and want to buy it? </a:t>
            </a:r>
          </a:p>
          <a:p>
            <a:pPr>
              <a:lnSpc>
                <a:spcPct val="107000"/>
              </a:lnSpc>
              <a:spcAft>
                <a:spcPts val="800"/>
              </a:spcAft>
            </a:pPr>
            <a:r>
              <a:rPr lang="en-AU" sz="1600" i="1" dirty="0">
                <a:solidFill>
                  <a:schemeClr val="tx1">
                    <a:lumMod val="50000"/>
                    <a:lumOff val="50000"/>
                  </a:schemeClr>
                </a:solidFill>
                <a:effectLst/>
                <a:latin typeface="Arial" panose="020B0604020202020204" pitchFamily="34" charset="0"/>
                <a:ea typeface="Calibri" panose="020F0502020204030204" pitchFamily="34" charset="0"/>
                <a:cs typeface="Arial" panose="020B0604020202020204" pitchFamily="34" charset="0"/>
              </a:rPr>
              <a:t>Tell us about them.</a:t>
            </a:r>
          </a:p>
        </p:txBody>
      </p:sp>
      <p:sp>
        <p:nvSpPr>
          <p:cNvPr id="8" name="Text Placeholder 2">
            <a:extLst>
              <a:ext uri="{FF2B5EF4-FFF2-40B4-BE49-F238E27FC236}">
                <a16:creationId xmlns:a16="http://schemas.microsoft.com/office/drawing/2014/main" id="{E4F6F931-3E5B-2208-3872-F05BFCB3A211}"/>
              </a:ext>
            </a:extLst>
          </p:cNvPr>
          <p:cNvSpPr txBox="1">
            <a:spLocks/>
          </p:cNvSpPr>
          <p:nvPr/>
        </p:nvSpPr>
        <p:spPr>
          <a:xfrm>
            <a:off x="687225" y="2676570"/>
            <a:ext cx="9342600" cy="333846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2000" i="1" kern="1200">
                <a:solidFill>
                  <a:schemeClr val="bg2">
                    <a:lumMod val="25000"/>
                  </a:schemeClr>
                </a:solidFill>
                <a:latin typeface="+mn-lt"/>
                <a:ea typeface="+mn-ea"/>
                <a:cs typeface="+mn-cs"/>
              </a:defRPr>
            </a:lvl1pPr>
            <a:lvl2pPr marL="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2pPr>
            <a:lvl3pPr marL="6876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3pPr>
            <a:lvl4pPr marL="1144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bg2">
                    <a:lumMod val="25000"/>
                  </a:schemeClr>
                </a:solidFill>
                <a:latin typeface="+mn-lt"/>
                <a:ea typeface="+mn-ea"/>
                <a:cs typeface="+mn-cs"/>
              </a:defRPr>
            </a:lvl4pPr>
            <a:lvl5pPr marL="16020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800"/>
              </a:spcAft>
            </a:pPr>
            <a:r>
              <a:rPr lang="en-AU" sz="1600" i="0" dirty="0">
                <a:latin typeface="Arial" panose="020B0604020202020204" pitchFamily="34" charset="0"/>
                <a:ea typeface="Calibri" panose="020F0502020204030204" pitchFamily="34" charset="0"/>
                <a:cs typeface="Arial" panose="020B0604020202020204" pitchFamily="34" charset="0"/>
              </a:rPr>
              <a:t>[replace with your answer]</a:t>
            </a:r>
          </a:p>
        </p:txBody>
      </p:sp>
    </p:spTree>
    <p:extLst>
      <p:ext uri="{BB962C8B-B14F-4D97-AF65-F5344CB8AC3E}">
        <p14:creationId xmlns:p14="http://schemas.microsoft.com/office/powerpoint/2010/main" val="1728984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1C54B1BF-5522-F537-F727-28691134CF92}"/>
              </a:ext>
            </a:extLst>
          </p:cNvPr>
          <p:cNvSpPr txBox="1">
            <a:spLocks/>
          </p:cNvSpPr>
          <p:nvPr/>
        </p:nvSpPr>
        <p:spPr>
          <a:xfrm>
            <a:off x="687225" y="1009034"/>
            <a:ext cx="9399750" cy="468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a:lstStyle>
          <a:p>
            <a:r>
              <a:rPr lang="en-US" sz="3600" dirty="0">
                <a:solidFill>
                  <a:srgbClr val="0E4978"/>
                </a:solidFill>
              </a:rPr>
              <a:t>Competitors</a:t>
            </a:r>
            <a:endParaRPr lang="en-AU" sz="3500" dirty="0">
              <a:solidFill>
                <a:srgbClr val="0E4978"/>
              </a:solidFill>
            </a:endParaRPr>
          </a:p>
        </p:txBody>
      </p:sp>
      <p:sp>
        <p:nvSpPr>
          <p:cNvPr id="6" name="Rectangle 5">
            <a:extLst>
              <a:ext uri="{FF2B5EF4-FFF2-40B4-BE49-F238E27FC236}">
                <a16:creationId xmlns:a16="http://schemas.microsoft.com/office/drawing/2014/main" id="{7357BDB6-169B-33E5-B7AA-F168E2119BC8}"/>
              </a:ext>
            </a:extLst>
          </p:cNvPr>
          <p:cNvSpPr/>
          <p:nvPr/>
        </p:nvSpPr>
        <p:spPr>
          <a:xfrm>
            <a:off x="687224" y="1725612"/>
            <a:ext cx="10056975" cy="336631"/>
          </a:xfrm>
          <a:prstGeom prst="rect">
            <a:avLst/>
          </a:prstGeom>
        </p:spPr>
        <p:txBody>
          <a:bodyPr wrap="square">
            <a:spAutoFit/>
          </a:bodyPr>
          <a:lstStyle/>
          <a:p>
            <a:pPr>
              <a:lnSpc>
                <a:spcPct val="107000"/>
              </a:lnSpc>
              <a:spcAft>
                <a:spcPts val="800"/>
              </a:spcAft>
            </a:pPr>
            <a:r>
              <a:rPr lang="en-AU" sz="1600" b="1" dirty="0">
                <a:effectLst/>
                <a:latin typeface="Arial" panose="020B0604020202020204" pitchFamily="34" charset="0"/>
                <a:ea typeface="Calibri" panose="020F0502020204030204" pitchFamily="34" charset="0"/>
                <a:cs typeface="Arial" panose="020B0604020202020204" pitchFamily="34" charset="0"/>
              </a:rPr>
              <a:t>Is there a product like this already in the market? Please list it/them here.</a:t>
            </a:r>
          </a:p>
        </p:txBody>
      </p:sp>
      <p:sp>
        <p:nvSpPr>
          <p:cNvPr id="8" name="Text Placeholder 2">
            <a:extLst>
              <a:ext uri="{FF2B5EF4-FFF2-40B4-BE49-F238E27FC236}">
                <a16:creationId xmlns:a16="http://schemas.microsoft.com/office/drawing/2014/main" id="{E4F6F931-3E5B-2208-3872-F05BFCB3A211}"/>
              </a:ext>
            </a:extLst>
          </p:cNvPr>
          <p:cNvSpPr txBox="1">
            <a:spLocks/>
          </p:cNvSpPr>
          <p:nvPr/>
        </p:nvSpPr>
        <p:spPr>
          <a:xfrm>
            <a:off x="687225" y="2151410"/>
            <a:ext cx="9342600" cy="133280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2000" i="1" kern="1200">
                <a:solidFill>
                  <a:schemeClr val="bg2">
                    <a:lumMod val="25000"/>
                  </a:schemeClr>
                </a:solidFill>
                <a:latin typeface="+mn-lt"/>
                <a:ea typeface="+mn-ea"/>
                <a:cs typeface="+mn-cs"/>
              </a:defRPr>
            </a:lvl1pPr>
            <a:lvl2pPr marL="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2pPr>
            <a:lvl3pPr marL="6876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3pPr>
            <a:lvl4pPr marL="1144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bg2">
                    <a:lumMod val="25000"/>
                  </a:schemeClr>
                </a:solidFill>
                <a:latin typeface="+mn-lt"/>
                <a:ea typeface="+mn-ea"/>
                <a:cs typeface="+mn-cs"/>
              </a:defRPr>
            </a:lvl4pPr>
            <a:lvl5pPr marL="16020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800"/>
              </a:spcAft>
            </a:pPr>
            <a:r>
              <a:rPr lang="en-AU" sz="1600" i="0" dirty="0">
                <a:latin typeface="Arial" panose="020B0604020202020204" pitchFamily="34" charset="0"/>
                <a:ea typeface="Calibri" panose="020F0502020204030204" pitchFamily="34" charset="0"/>
                <a:cs typeface="Arial" panose="020B0604020202020204" pitchFamily="34" charset="0"/>
              </a:rPr>
              <a:t>[replace with your answer]</a:t>
            </a:r>
          </a:p>
        </p:txBody>
      </p:sp>
      <p:sp>
        <p:nvSpPr>
          <p:cNvPr id="2" name="Rectangle 1">
            <a:extLst>
              <a:ext uri="{FF2B5EF4-FFF2-40B4-BE49-F238E27FC236}">
                <a16:creationId xmlns:a16="http://schemas.microsoft.com/office/drawing/2014/main" id="{D570DE18-C236-2596-83FE-A81606B7B5B2}"/>
              </a:ext>
            </a:extLst>
          </p:cNvPr>
          <p:cNvSpPr/>
          <p:nvPr/>
        </p:nvSpPr>
        <p:spPr>
          <a:xfrm>
            <a:off x="687224" y="4011612"/>
            <a:ext cx="10056975" cy="336631"/>
          </a:xfrm>
          <a:prstGeom prst="rect">
            <a:avLst/>
          </a:prstGeom>
        </p:spPr>
        <p:txBody>
          <a:bodyPr wrap="square">
            <a:spAutoFit/>
          </a:bodyPr>
          <a:lstStyle/>
          <a:p>
            <a:pPr>
              <a:lnSpc>
                <a:spcPct val="107000"/>
              </a:lnSpc>
              <a:spcAft>
                <a:spcPts val="800"/>
              </a:spcAft>
            </a:pPr>
            <a:r>
              <a:rPr lang="en-AU" sz="1600" b="1" dirty="0">
                <a:effectLst/>
                <a:latin typeface="Arial" panose="020B0604020202020204" pitchFamily="34" charset="0"/>
                <a:ea typeface="Calibri" panose="020F0502020204030204" pitchFamily="34" charset="0"/>
                <a:cs typeface="Arial" panose="020B0604020202020204" pitchFamily="34" charset="0"/>
              </a:rPr>
              <a:t>If so, how is your product different?</a:t>
            </a:r>
          </a:p>
        </p:txBody>
      </p:sp>
      <p:sp>
        <p:nvSpPr>
          <p:cNvPr id="3" name="Text Placeholder 2">
            <a:extLst>
              <a:ext uri="{FF2B5EF4-FFF2-40B4-BE49-F238E27FC236}">
                <a16:creationId xmlns:a16="http://schemas.microsoft.com/office/drawing/2014/main" id="{2D6046C1-8076-F152-6A37-BE16A26F245C}"/>
              </a:ext>
            </a:extLst>
          </p:cNvPr>
          <p:cNvSpPr txBox="1">
            <a:spLocks/>
          </p:cNvSpPr>
          <p:nvPr/>
        </p:nvSpPr>
        <p:spPr>
          <a:xfrm>
            <a:off x="687225" y="4405395"/>
            <a:ext cx="9342600" cy="133280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2000" i="1" kern="1200">
                <a:solidFill>
                  <a:schemeClr val="bg2">
                    <a:lumMod val="25000"/>
                  </a:schemeClr>
                </a:solidFill>
                <a:latin typeface="+mn-lt"/>
                <a:ea typeface="+mn-ea"/>
                <a:cs typeface="+mn-cs"/>
              </a:defRPr>
            </a:lvl1pPr>
            <a:lvl2pPr marL="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2pPr>
            <a:lvl3pPr marL="6876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3pPr>
            <a:lvl4pPr marL="1144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bg2">
                    <a:lumMod val="25000"/>
                  </a:schemeClr>
                </a:solidFill>
                <a:latin typeface="+mn-lt"/>
                <a:ea typeface="+mn-ea"/>
                <a:cs typeface="+mn-cs"/>
              </a:defRPr>
            </a:lvl4pPr>
            <a:lvl5pPr marL="16020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800"/>
              </a:spcAft>
            </a:pPr>
            <a:r>
              <a:rPr lang="en-AU" sz="1600" i="0" dirty="0">
                <a:latin typeface="Arial" panose="020B0604020202020204" pitchFamily="34" charset="0"/>
                <a:ea typeface="Calibri" panose="020F0502020204030204" pitchFamily="34" charset="0"/>
                <a:cs typeface="Arial" panose="020B0604020202020204" pitchFamily="34" charset="0"/>
              </a:rPr>
              <a:t>[replace with your answer]</a:t>
            </a:r>
          </a:p>
        </p:txBody>
      </p:sp>
    </p:spTree>
    <p:extLst>
      <p:ext uri="{BB962C8B-B14F-4D97-AF65-F5344CB8AC3E}">
        <p14:creationId xmlns:p14="http://schemas.microsoft.com/office/powerpoint/2010/main" val="2673799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DB286BDE-526E-BD27-01D1-1E9E6F4560F6}"/>
              </a:ext>
            </a:extLst>
          </p:cNvPr>
          <p:cNvSpPr txBox="1">
            <a:spLocks/>
          </p:cNvSpPr>
          <p:nvPr/>
        </p:nvSpPr>
        <p:spPr>
          <a:xfrm>
            <a:off x="687225" y="1009034"/>
            <a:ext cx="9399750" cy="468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a:lstStyle>
          <a:p>
            <a:r>
              <a:rPr lang="en-US" sz="2600" dirty="0">
                <a:solidFill>
                  <a:srgbClr val="0E4978"/>
                </a:solidFill>
              </a:rPr>
              <a:t>Competitors </a:t>
            </a:r>
            <a:r>
              <a:rPr lang="en-US" sz="1600" dirty="0">
                <a:solidFill>
                  <a:srgbClr val="0E4978"/>
                </a:solidFill>
              </a:rPr>
              <a:t>(continued)</a:t>
            </a:r>
            <a:endParaRPr lang="en-AU" sz="1600" dirty="0">
              <a:solidFill>
                <a:srgbClr val="0E4978"/>
              </a:solidFill>
            </a:endParaRPr>
          </a:p>
        </p:txBody>
      </p:sp>
      <p:sp>
        <p:nvSpPr>
          <p:cNvPr id="2" name="Rectangle 1">
            <a:extLst>
              <a:ext uri="{FF2B5EF4-FFF2-40B4-BE49-F238E27FC236}">
                <a16:creationId xmlns:a16="http://schemas.microsoft.com/office/drawing/2014/main" id="{929DC57B-C07B-9AA5-186B-B0C3E3A1B89E}"/>
              </a:ext>
            </a:extLst>
          </p:cNvPr>
          <p:cNvSpPr/>
          <p:nvPr/>
        </p:nvSpPr>
        <p:spPr>
          <a:xfrm>
            <a:off x="687225" y="1725612"/>
            <a:ext cx="9514050" cy="336631"/>
          </a:xfrm>
          <a:prstGeom prst="rect">
            <a:avLst/>
          </a:prstGeom>
        </p:spPr>
        <p:txBody>
          <a:bodyPr wrap="square">
            <a:spAutoFit/>
          </a:bodyPr>
          <a:lstStyle/>
          <a:p>
            <a:pPr>
              <a:lnSpc>
                <a:spcPct val="107000"/>
              </a:lnSpc>
              <a:spcAft>
                <a:spcPts val="800"/>
              </a:spcAft>
            </a:pPr>
            <a:r>
              <a:rPr lang="en-AU" sz="1600" b="1" dirty="0">
                <a:effectLst/>
                <a:latin typeface="Arial" panose="020B0604020202020204" pitchFamily="34" charset="0"/>
                <a:ea typeface="Calibri" panose="020F0502020204030204" pitchFamily="34" charset="0"/>
                <a:cs typeface="Arial" panose="020B0604020202020204" pitchFamily="34" charset="0"/>
              </a:rPr>
              <a:t>List who you believe would be the main competitors for your product?</a:t>
            </a:r>
          </a:p>
        </p:txBody>
      </p:sp>
      <p:sp>
        <p:nvSpPr>
          <p:cNvPr id="3" name="Text Placeholder 2">
            <a:extLst>
              <a:ext uri="{FF2B5EF4-FFF2-40B4-BE49-F238E27FC236}">
                <a16:creationId xmlns:a16="http://schemas.microsoft.com/office/drawing/2014/main" id="{A30853E0-C3E8-002D-3E7F-BC0DF3FF505E}"/>
              </a:ext>
            </a:extLst>
          </p:cNvPr>
          <p:cNvSpPr txBox="1">
            <a:spLocks/>
          </p:cNvSpPr>
          <p:nvPr/>
        </p:nvSpPr>
        <p:spPr>
          <a:xfrm>
            <a:off x="687225" y="2171700"/>
            <a:ext cx="9342600" cy="384333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2000" i="1" kern="1200">
                <a:solidFill>
                  <a:schemeClr val="bg2">
                    <a:lumMod val="25000"/>
                  </a:schemeClr>
                </a:solidFill>
                <a:latin typeface="+mn-lt"/>
                <a:ea typeface="+mn-ea"/>
                <a:cs typeface="+mn-cs"/>
              </a:defRPr>
            </a:lvl1pPr>
            <a:lvl2pPr marL="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2pPr>
            <a:lvl3pPr marL="6876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3pPr>
            <a:lvl4pPr marL="1144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bg2">
                    <a:lumMod val="25000"/>
                  </a:schemeClr>
                </a:solidFill>
                <a:latin typeface="+mn-lt"/>
                <a:ea typeface="+mn-ea"/>
                <a:cs typeface="+mn-cs"/>
              </a:defRPr>
            </a:lvl4pPr>
            <a:lvl5pPr marL="16020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nSpc>
                <a:spcPct val="100000"/>
              </a:lnSpc>
              <a:spcAft>
                <a:spcPts val="800"/>
              </a:spcAft>
              <a:buFont typeface="Arial" panose="020B0604020202020204" pitchFamily="34" charset="0"/>
              <a:buChar char="•"/>
            </a:pPr>
            <a:r>
              <a:rPr lang="en-AU" sz="1600" i="0" dirty="0">
                <a:latin typeface="Arial" panose="020B0604020202020204" pitchFamily="34" charset="0"/>
                <a:ea typeface="Calibri" panose="020F0502020204030204" pitchFamily="34" charset="0"/>
                <a:cs typeface="Arial" panose="020B0604020202020204" pitchFamily="34" charset="0"/>
              </a:rPr>
              <a:t>[replace with your answer]</a:t>
            </a:r>
          </a:p>
          <a:p>
            <a:pPr marL="285750" indent="-285750">
              <a:lnSpc>
                <a:spcPct val="100000"/>
              </a:lnSpc>
              <a:spcAft>
                <a:spcPts val="800"/>
              </a:spcAft>
              <a:buFont typeface="Arial" panose="020B0604020202020204" pitchFamily="34" charset="0"/>
              <a:buChar char="•"/>
            </a:pPr>
            <a:r>
              <a:rPr lang="en-AU" sz="1600" i="0" dirty="0">
                <a:latin typeface="Arial" panose="020B0604020202020204" pitchFamily="34" charset="0"/>
                <a:ea typeface="Calibri" panose="020F0502020204030204" pitchFamily="34" charset="0"/>
                <a:cs typeface="Arial" panose="020B0604020202020204" pitchFamily="34" charset="0"/>
              </a:rPr>
              <a:t>[replace with your answer]</a:t>
            </a:r>
          </a:p>
          <a:p>
            <a:pPr marL="285750" indent="-285750">
              <a:lnSpc>
                <a:spcPct val="100000"/>
              </a:lnSpc>
              <a:spcAft>
                <a:spcPts val="800"/>
              </a:spcAft>
              <a:buFont typeface="Arial" panose="020B0604020202020204" pitchFamily="34" charset="0"/>
              <a:buChar char="•"/>
            </a:pPr>
            <a:r>
              <a:rPr lang="en-AU" sz="1600" i="0" dirty="0">
                <a:latin typeface="Arial" panose="020B0604020202020204" pitchFamily="34" charset="0"/>
                <a:ea typeface="Calibri" panose="020F0502020204030204" pitchFamily="34" charset="0"/>
                <a:cs typeface="Arial" panose="020B0604020202020204" pitchFamily="34" charset="0"/>
              </a:rPr>
              <a:t>[replace with your answer]</a:t>
            </a:r>
          </a:p>
          <a:p>
            <a:pPr marL="285750" indent="-285750">
              <a:lnSpc>
                <a:spcPct val="100000"/>
              </a:lnSpc>
              <a:spcAft>
                <a:spcPts val="800"/>
              </a:spcAft>
              <a:buFont typeface="Arial" panose="020B0604020202020204" pitchFamily="34" charset="0"/>
              <a:buChar char="•"/>
            </a:pPr>
            <a:r>
              <a:rPr lang="en-AU" sz="1600" i="0" dirty="0">
                <a:latin typeface="Arial" panose="020B0604020202020204" pitchFamily="34" charset="0"/>
                <a:ea typeface="Calibri" panose="020F0502020204030204" pitchFamily="34" charset="0"/>
                <a:cs typeface="Arial" panose="020B0604020202020204" pitchFamily="34" charset="0"/>
              </a:rPr>
              <a:t>[replace with your answer]</a:t>
            </a:r>
          </a:p>
          <a:p>
            <a:pPr marL="285750" indent="-285750">
              <a:lnSpc>
                <a:spcPct val="100000"/>
              </a:lnSpc>
              <a:spcAft>
                <a:spcPts val="800"/>
              </a:spcAft>
              <a:buFont typeface="Arial" panose="020B0604020202020204" pitchFamily="34" charset="0"/>
              <a:buChar char="•"/>
            </a:pPr>
            <a:r>
              <a:rPr lang="en-AU" sz="1600" i="0" dirty="0">
                <a:latin typeface="Arial" panose="020B0604020202020204" pitchFamily="34" charset="0"/>
                <a:ea typeface="Calibri" panose="020F0502020204030204" pitchFamily="34" charset="0"/>
                <a:cs typeface="Arial" panose="020B0604020202020204" pitchFamily="34" charset="0"/>
              </a:rPr>
              <a:t>[replace with your answer]</a:t>
            </a:r>
          </a:p>
          <a:p>
            <a:pPr>
              <a:lnSpc>
                <a:spcPct val="100000"/>
              </a:lnSpc>
              <a:spcAft>
                <a:spcPts val="800"/>
              </a:spcAft>
            </a:pPr>
            <a:endParaRPr lang="en-AU" sz="1600" i="0" dirty="0">
              <a:latin typeface="Arial" panose="020B0604020202020204" pitchFamily="34" charset="0"/>
              <a:ea typeface="Calibri" panose="020F0502020204030204" pitchFamily="34" charset="0"/>
              <a:cs typeface="Arial" panose="020B0604020202020204" pitchFamily="34" charset="0"/>
            </a:endParaRPr>
          </a:p>
          <a:p>
            <a:pPr marL="285750" indent="-285750">
              <a:lnSpc>
                <a:spcPct val="100000"/>
              </a:lnSpc>
              <a:spcAft>
                <a:spcPts val="800"/>
              </a:spcAft>
              <a:buFont typeface="Arial" panose="020B0604020202020204" pitchFamily="34" charset="0"/>
              <a:buChar char="•"/>
            </a:pPr>
            <a:endParaRPr lang="en-AU" sz="1600" i="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58446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1C54B1BF-5522-F537-F727-28691134CF92}"/>
              </a:ext>
            </a:extLst>
          </p:cNvPr>
          <p:cNvSpPr txBox="1">
            <a:spLocks/>
          </p:cNvSpPr>
          <p:nvPr/>
        </p:nvSpPr>
        <p:spPr>
          <a:xfrm>
            <a:off x="687225" y="1009034"/>
            <a:ext cx="9399750" cy="468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a:lstStyle>
          <a:p>
            <a:r>
              <a:rPr lang="en-US" sz="3600" dirty="0">
                <a:solidFill>
                  <a:srgbClr val="0E4978"/>
                </a:solidFill>
              </a:rPr>
              <a:t>Channels</a:t>
            </a:r>
            <a:endParaRPr lang="en-AU" sz="3500" dirty="0">
              <a:solidFill>
                <a:srgbClr val="0E4978"/>
              </a:solidFill>
            </a:endParaRPr>
          </a:p>
        </p:txBody>
      </p:sp>
      <p:sp>
        <p:nvSpPr>
          <p:cNvPr id="6" name="Rectangle 5">
            <a:extLst>
              <a:ext uri="{FF2B5EF4-FFF2-40B4-BE49-F238E27FC236}">
                <a16:creationId xmlns:a16="http://schemas.microsoft.com/office/drawing/2014/main" id="{7357BDB6-169B-33E5-B7AA-F168E2119BC8}"/>
              </a:ext>
            </a:extLst>
          </p:cNvPr>
          <p:cNvSpPr/>
          <p:nvPr/>
        </p:nvSpPr>
        <p:spPr>
          <a:xfrm>
            <a:off x="687224" y="1725612"/>
            <a:ext cx="10056975" cy="336631"/>
          </a:xfrm>
          <a:prstGeom prst="rect">
            <a:avLst/>
          </a:prstGeom>
        </p:spPr>
        <p:txBody>
          <a:bodyPr wrap="square">
            <a:spAutoFit/>
          </a:bodyPr>
          <a:lstStyle/>
          <a:p>
            <a:pPr>
              <a:lnSpc>
                <a:spcPct val="107000"/>
              </a:lnSpc>
              <a:spcAft>
                <a:spcPts val="800"/>
              </a:spcAft>
            </a:pPr>
            <a:r>
              <a:rPr lang="en-AU" sz="1600" b="1" dirty="0">
                <a:effectLst/>
                <a:latin typeface="Arial" panose="020B0604020202020204" pitchFamily="34" charset="0"/>
                <a:ea typeface="Calibri" panose="020F0502020204030204" pitchFamily="34" charset="0"/>
                <a:cs typeface="Arial" panose="020B0604020202020204" pitchFamily="34" charset="0"/>
              </a:rPr>
              <a:t>How will you reach your customers? What channels will you use to reach and promote your idea?</a:t>
            </a:r>
          </a:p>
        </p:txBody>
      </p:sp>
      <p:sp>
        <p:nvSpPr>
          <p:cNvPr id="8" name="Text Placeholder 2">
            <a:extLst>
              <a:ext uri="{FF2B5EF4-FFF2-40B4-BE49-F238E27FC236}">
                <a16:creationId xmlns:a16="http://schemas.microsoft.com/office/drawing/2014/main" id="{E4F6F931-3E5B-2208-3872-F05BFCB3A211}"/>
              </a:ext>
            </a:extLst>
          </p:cNvPr>
          <p:cNvSpPr txBox="1">
            <a:spLocks/>
          </p:cNvSpPr>
          <p:nvPr/>
        </p:nvSpPr>
        <p:spPr>
          <a:xfrm>
            <a:off x="687225" y="2310510"/>
            <a:ext cx="9342600" cy="370452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2000" i="1" kern="1200">
                <a:solidFill>
                  <a:schemeClr val="bg2">
                    <a:lumMod val="25000"/>
                  </a:schemeClr>
                </a:solidFill>
                <a:latin typeface="+mn-lt"/>
                <a:ea typeface="+mn-ea"/>
                <a:cs typeface="+mn-cs"/>
              </a:defRPr>
            </a:lvl1pPr>
            <a:lvl2pPr marL="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2pPr>
            <a:lvl3pPr marL="6876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3pPr>
            <a:lvl4pPr marL="1144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bg2">
                    <a:lumMod val="25000"/>
                  </a:schemeClr>
                </a:solidFill>
                <a:latin typeface="+mn-lt"/>
                <a:ea typeface="+mn-ea"/>
                <a:cs typeface="+mn-cs"/>
              </a:defRPr>
            </a:lvl4pPr>
            <a:lvl5pPr marL="16020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800"/>
              </a:spcAft>
            </a:pPr>
            <a:r>
              <a:rPr lang="en-AU" sz="1600" i="0" dirty="0">
                <a:latin typeface="Arial" panose="020B0604020202020204" pitchFamily="34" charset="0"/>
                <a:ea typeface="Calibri" panose="020F0502020204030204" pitchFamily="34" charset="0"/>
                <a:cs typeface="Arial" panose="020B0604020202020204" pitchFamily="34" charset="0"/>
              </a:rPr>
              <a:t>[replace with your answer]</a:t>
            </a:r>
          </a:p>
        </p:txBody>
      </p:sp>
    </p:spTree>
    <p:extLst>
      <p:ext uri="{BB962C8B-B14F-4D97-AF65-F5344CB8AC3E}">
        <p14:creationId xmlns:p14="http://schemas.microsoft.com/office/powerpoint/2010/main" val="37485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7225" y="1009034"/>
            <a:ext cx="7560000" cy="468312"/>
          </a:xfrm>
        </p:spPr>
        <p:txBody>
          <a:bodyPr>
            <a:noAutofit/>
          </a:bodyPr>
          <a:lstStyle/>
          <a:p>
            <a:r>
              <a:rPr lang="en-AU" sz="3500" dirty="0">
                <a:solidFill>
                  <a:srgbClr val="0E4978"/>
                </a:solidFill>
              </a:rPr>
              <a:t>Instructions</a:t>
            </a:r>
          </a:p>
        </p:txBody>
      </p:sp>
      <p:sp>
        <p:nvSpPr>
          <p:cNvPr id="8" name="Text Placeholder 2"/>
          <p:cNvSpPr>
            <a:spLocks noGrp="1"/>
          </p:cNvSpPr>
          <p:nvPr>
            <p:ph idx="1"/>
          </p:nvPr>
        </p:nvSpPr>
        <p:spPr>
          <a:xfrm>
            <a:off x="687225" y="1825624"/>
            <a:ext cx="7560000" cy="1846263"/>
          </a:xfrm>
          <a:prstGeom prst="rect">
            <a:avLst/>
          </a:prstGeom>
        </p:spPr>
        <p:txBody>
          <a:bodyPr vert="horz" lIns="91440" tIns="45720" rIns="91440" bIns="45720" rtlCol="0">
            <a:noAutofit/>
          </a:bodyPr>
          <a:lstStyle>
            <a:lvl1pPr>
              <a:defRPr i="1"/>
            </a:lvl1pPr>
          </a:lstStyle>
          <a:p>
            <a:pPr lvl="1">
              <a:lnSpc>
                <a:spcPct val="150000"/>
              </a:lnSpc>
            </a:pPr>
            <a:r>
              <a:rPr lang="en-US" dirty="0"/>
              <a:t>Do not insert additional slides!</a:t>
            </a:r>
          </a:p>
          <a:p>
            <a:pPr lvl="1">
              <a:lnSpc>
                <a:spcPct val="150000"/>
              </a:lnSpc>
            </a:pPr>
            <a:r>
              <a:rPr lang="en-US" dirty="0"/>
              <a:t>All text should be written in Arial 16pt</a:t>
            </a:r>
          </a:p>
          <a:p>
            <a:pPr lvl="1">
              <a:lnSpc>
                <a:spcPct val="150000"/>
              </a:lnSpc>
            </a:pPr>
            <a:r>
              <a:rPr lang="en-US" dirty="0"/>
              <a:t>You may delete all prompts shown in brackets prior to submission</a:t>
            </a:r>
          </a:p>
          <a:p>
            <a:pPr lvl="1">
              <a:lnSpc>
                <a:spcPct val="150000"/>
              </a:lnSpc>
            </a:pPr>
            <a:r>
              <a:rPr lang="en-US" dirty="0"/>
              <a:t>Your submission must not exceed 5MB in size</a:t>
            </a:r>
          </a:p>
        </p:txBody>
      </p:sp>
    </p:spTree>
    <p:extLst>
      <p:ext uri="{BB962C8B-B14F-4D97-AF65-F5344CB8AC3E}">
        <p14:creationId xmlns:p14="http://schemas.microsoft.com/office/powerpoint/2010/main" val="1771504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1C54B1BF-5522-F537-F727-28691134CF92}"/>
              </a:ext>
            </a:extLst>
          </p:cNvPr>
          <p:cNvSpPr txBox="1">
            <a:spLocks/>
          </p:cNvSpPr>
          <p:nvPr/>
        </p:nvSpPr>
        <p:spPr>
          <a:xfrm>
            <a:off x="687225" y="1009034"/>
            <a:ext cx="9399750" cy="468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a:lstStyle>
          <a:p>
            <a:r>
              <a:rPr lang="en-US" sz="3600" dirty="0">
                <a:solidFill>
                  <a:srgbClr val="0E4978"/>
                </a:solidFill>
              </a:rPr>
              <a:t>Costs</a:t>
            </a:r>
            <a:endParaRPr lang="en-AU" sz="3500" dirty="0">
              <a:solidFill>
                <a:srgbClr val="0E4978"/>
              </a:solidFill>
            </a:endParaRPr>
          </a:p>
        </p:txBody>
      </p:sp>
      <p:sp>
        <p:nvSpPr>
          <p:cNvPr id="6" name="Rectangle 5">
            <a:extLst>
              <a:ext uri="{FF2B5EF4-FFF2-40B4-BE49-F238E27FC236}">
                <a16:creationId xmlns:a16="http://schemas.microsoft.com/office/drawing/2014/main" id="{7357BDB6-169B-33E5-B7AA-F168E2119BC8}"/>
              </a:ext>
            </a:extLst>
          </p:cNvPr>
          <p:cNvSpPr/>
          <p:nvPr/>
        </p:nvSpPr>
        <p:spPr>
          <a:xfrm>
            <a:off x="687224" y="1725612"/>
            <a:ext cx="10056975" cy="600101"/>
          </a:xfrm>
          <a:prstGeom prst="rect">
            <a:avLst/>
          </a:prstGeom>
        </p:spPr>
        <p:txBody>
          <a:bodyPr wrap="square">
            <a:spAutoFit/>
          </a:bodyPr>
          <a:lstStyle/>
          <a:p>
            <a:pPr>
              <a:lnSpc>
                <a:spcPct val="107000"/>
              </a:lnSpc>
              <a:spcAft>
                <a:spcPts val="800"/>
              </a:spcAft>
            </a:pPr>
            <a:r>
              <a:rPr lang="en-AU" sz="1600" b="1" dirty="0">
                <a:effectLst/>
                <a:latin typeface="Arial" panose="020B0604020202020204" pitchFamily="34" charset="0"/>
                <a:ea typeface="Calibri" panose="020F0502020204030204" pitchFamily="34" charset="0"/>
                <a:cs typeface="Arial" panose="020B0604020202020204" pitchFamily="34" charset="0"/>
              </a:rPr>
              <a:t>Have you thought about costs for developing your product, building a prototype and marketing your product? How will you fund these areas?</a:t>
            </a:r>
          </a:p>
        </p:txBody>
      </p:sp>
      <p:sp>
        <p:nvSpPr>
          <p:cNvPr id="8" name="Text Placeholder 2">
            <a:extLst>
              <a:ext uri="{FF2B5EF4-FFF2-40B4-BE49-F238E27FC236}">
                <a16:creationId xmlns:a16="http://schemas.microsoft.com/office/drawing/2014/main" id="{E4F6F931-3E5B-2208-3872-F05BFCB3A211}"/>
              </a:ext>
            </a:extLst>
          </p:cNvPr>
          <p:cNvSpPr txBox="1">
            <a:spLocks/>
          </p:cNvSpPr>
          <p:nvPr/>
        </p:nvSpPr>
        <p:spPr>
          <a:xfrm>
            <a:off x="687225" y="2573978"/>
            <a:ext cx="9342600" cy="344105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2000" i="1" kern="1200">
                <a:solidFill>
                  <a:schemeClr val="bg2">
                    <a:lumMod val="25000"/>
                  </a:schemeClr>
                </a:solidFill>
                <a:latin typeface="+mn-lt"/>
                <a:ea typeface="+mn-ea"/>
                <a:cs typeface="+mn-cs"/>
              </a:defRPr>
            </a:lvl1pPr>
            <a:lvl2pPr marL="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2pPr>
            <a:lvl3pPr marL="6876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3pPr>
            <a:lvl4pPr marL="1144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bg2">
                    <a:lumMod val="25000"/>
                  </a:schemeClr>
                </a:solidFill>
                <a:latin typeface="+mn-lt"/>
                <a:ea typeface="+mn-ea"/>
                <a:cs typeface="+mn-cs"/>
              </a:defRPr>
            </a:lvl4pPr>
            <a:lvl5pPr marL="16020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800"/>
              </a:spcAft>
            </a:pPr>
            <a:r>
              <a:rPr lang="en-AU" sz="1600" i="0" dirty="0">
                <a:latin typeface="Arial" panose="020B0604020202020204" pitchFamily="34" charset="0"/>
                <a:ea typeface="Calibri" panose="020F0502020204030204" pitchFamily="34" charset="0"/>
                <a:cs typeface="Arial" panose="020B0604020202020204" pitchFamily="34" charset="0"/>
              </a:rPr>
              <a:t>[replace with your answer]</a:t>
            </a:r>
          </a:p>
        </p:txBody>
      </p:sp>
    </p:spTree>
    <p:extLst>
      <p:ext uri="{BB962C8B-B14F-4D97-AF65-F5344CB8AC3E}">
        <p14:creationId xmlns:p14="http://schemas.microsoft.com/office/powerpoint/2010/main" val="3775419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60134B-E836-3A2F-7AD3-882644B07DA5}"/>
              </a:ext>
            </a:extLst>
          </p:cNvPr>
          <p:cNvSpPr>
            <a:spLocks noGrp="1"/>
          </p:cNvSpPr>
          <p:nvPr>
            <p:ph idx="1"/>
          </p:nvPr>
        </p:nvSpPr>
        <p:spPr>
          <a:xfrm>
            <a:off x="780571" y="1880216"/>
            <a:ext cx="10763729" cy="4149109"/>
          </a:xfrm>
        </p:spPr>
        <p:txBody>
          <a:bodyPr>
            <a:noAutofit/>
          </a:bodyPr>
          <a:lstStyle/>
          <a:p>
            <a:pPr>
              <a:lnSpc>
                <a:spcPct val="100000"/>
              </a:lnSpc>
            </a:pPr>
            <a:r>
              <a:rPr lang="en-AU" sz="1600" i="0" dirty="0">
                <a:effectLst/>
                <a:latin typeface="Arial" panose="020B0604020202020204" pitchFamily="34" charset="0"/>
                <a:ea typeface="Calibri" panose="020F0502020204030204" pitchFamily="34" charset="0"/>
                <a:cs typeface="Times New Roman" panose="02020603050405020304" pitchFamily="18" charset="0"/>
              </a:rPr>
              <a:t>I consent for my child, _________________________________(print) to participate in the </a:t>
            </a:r>
            <a:br>
              <a:rPr lang="en-AU" sz="1600" i="0" dirty="0">
                <a:effectLst/>
                <a:latin typeface="Arial" panose="020B0604020202020204" pitchFamily="34" charset="0"/>
                <a:ea typeface="Calibri" panose="020F0502020204030204" pitchFamily="34" charset="0"/>
                <a:cs typeface="Times New Roman" panose="02020603050405020304" pitchFamily="18" charset="0"/>
              </a:rPr>
            </a:br>
            <a:r>
              <a:rPr lang="en-AU" sz="1600" i="0" dirty="0">
                <a:effectLst/>
                <a:latin typeface="Arial" panose="020B0604020202020204" pitchFamily="34" charset="0"/>
                <a:ea typeface="Calibri" panose="020F0502020204030204" pitchFamily="34" charset="0"/>
                <a:cs typeface="Times New Roman" panose="02020603050405020304" pitchFamily="18" charset="0"/>
              </a:rPr>
              <a:t>Mayor’s Telstra Innovation Awards 2023 and the associated activities outlined in the School Handbook.</a:t>
            </a:r>
          </a:p>
          <a:p>
            <a:pPr>
              <a:lnSpc>
                <a:spcPct val="100000"/>
              </a:lnSpc>
            </a:pPr>
            <a:r>
              <a:rPr lang="en-AU" sz="1600" i="0" dirty="0">
                <a:effectLst/>
                <a:latin typeface="Arial" panose="020B0604020202020204" pitchFamily="34" charset="0"/>
                <a:ea typeface="Calibri" panose="020F0502020204030204" pitchFamily="34" charset="0"/>
                <a:cs typeface="Times New Roman" panose="02020603050405020304" pitchFamily="18" charset="0"/>
              </a:rPr>
              <a:t>I have read, understood and on behalf of my child, agree to the terms and conditions of </a:t>
            </a:r>
            <a:br>
              <a:rPr lang="en-AU" sz="1600" i="0" dirty="0">
                <a:effectLst/>
                <a:latin typeface="Arial" panose="020B0604020202020204" pitchFamily="34" charset="0"/>
                <a:ea typeface="Calibri" panose="020F0502020204030204" pitchFamily="34" charset="0"/>
                <a:cs typeface="Times New Roman" panose="02020603050405020304" pitchFamily="18" charset="0"/>
              </a:rPr>
            </a:br>
            <a:r>
              <a:rPr lang="en-AU" sz="1600" i="0" dirty="0">
                <a:effectLst/>
                <a:latin typeface="Arial" panose="020B0604020202020204" pitchFamily="34" charset="0"/>
                <a:ea typeface="Calibri" panose="020F0502020204030204" pitchFamily="34" charset="0"/>
                <a:cs typeface="Times New Roman" panose="02020603050405020304" pitchFamily="18" charset="0"/>
              </a:rPr>
              <a:t>the competition contained in the Mayor’s Telstra Innovation Awards 2023 School Handbook.</a:t>
            </a:r>
            <a:br>
              <a:rPr lang="en-AU" sz="1600" i="0" dirty="0">
                <a:effectLst/>
                <a:latin typeface="Arial" panose="020B0604020202020204" pitchFamily="34" charset="0"/>
                <a:ea typeface="Calibri" panose="020F0502020204030204" pitchFamily="34" charset="0"/>
                <a:cs typeface="Times New Roman" panose="02020603050405020304" pitchFamily="18" charset="0"/>
              </a:rPr>
            </a:br>
            <a:endParaRPr lang="en-AU" sz="1600" i="0" dirty="0">
              <a:effectLst/>
              <a:latin typeface="Arial" panose="020B0604020202020204" pitchFamily="34" charset="0"/>
              <a:ea typeface="Calibri" panose="020F0502020204030204" pitchFamily="34" charset="0"/>
              <a:cs typeface="Times New Roman" panose="02020603050405020304" pitchFamily="18" charset="0"/>
            </a:endParaRPr>
          </a:p>
          <a:p>
            <a:r>
              <a:rPr lang="en-AU" sz="1600" i="0" dirty="0">
                <a:effectLst/>
                <a:latin typeface="Arial" panose="020B0604020202020204" pitchFamily="34" charset="0"/>
                <a:ea typeface="Calibri" panose="020F0502020204030204" pitchFamily="34" charset="0"/>
                <a:cs typeface="Times New Roman" panose="02020603050405020304" pitchFamily="18" charset="0"/>
              </a:rPr>
              <a:t>Parent/Guardian’s name___________________________________</a:t>
            </a:r>
          </a:p>
          <a:p>
            <a:r>
              <a:rPr lang="en-AU" sz="1600" i="0" dirty="0">
                <a:effectLst/>
                <a:latin typeface="Arial" panose="020B0604020202020204" pitchFamily="34" charset="0"/>
                <a:ea typeface="Calibri" panose="020F0502020204030204" pitchFamily="34" charset="0"/>
                <a:cs typeface="Times New Roman" panose="02020603050405020304" pitchFamily="18" charset="0"/>
              </a:rPr>
              <a:t> </a:t>
            </a:r>
          </a:p>
          <a:p>
            <a:r>
              <a:rPr lang="en-AU" sz="1600" i="0" dirty="0">
                <a:effectLst/>
                <a:latin typeface="Arial" panose="020B0604020202020204" pitchFamily="34" charset="0"/>
                <a:ea typeface="Calibri" panose="020F0502020204030204" pitchFamily="34" charset="0"/>
                <a:cs typeface="Times New Roman" panose="02020603050405020304" pitchFamily="18" charset="0"/>
              </a:rPr>
              <a:t>Date ________________ Signature__________________________</a:t>
            </a:r>
          </a:p>
          <a:p>
            <a:br>
              <a:rPr lang="en-AU" sz="1600" b="1" i="0" dirty="0">
                <a:highlight>
                  <a:srgbClr val="FFFF00"/>
                </a:highlight>
                <a:latin typeface="Arial" panose="020B0604020202020204" pitchFamily="34" charset="0"/>
                <a:ea typeface="Times New Roman" panose="02020603050405020304" pitchFamily="18" charset="0"/>
                <a:cs typeface="Times New Roman" panose="02020603050405020304" pitchFamily="18" charset="0"/>
              </a:rPr>
            </a:br>
            <a:r>
              <a:rPr lang="en-AU" sz="1000" b="1" i="0" dirty="0">
                <a:effectLst/>
                <a:latin typeface="Arial" panose="020B0604020202020204" pitchFamily="34" charset="0"/>
                <a:ea typeface="Times New Roman" panose="02020603050405020304" pitchFamily="18" charset="0"/>
                <a:cs typeface="Times New Roman" panose="02020603050405020304" pitchFamily="18" charset="0"/>
              </a:rPr>
              <a:t>INFORMATION COLLECTION NOTICE</a:t>
            </a:r>
            <a:br>
              <a:rPr lang="en-AU" sz="1000" i="0" dirty="0">
                <a:effectLst/>
                <a:latin typeface="Arial" panose="020B0604020202020204" pitchFamily="34" charset="0"/>
                <a:ea typeface="Times New Roman" panose="02020603050405020304" pitchFamily="18" charset="0"/>
                <a:cs typeface="Times New Roman" panose="02020603050405020304" pitchFamily="18" charset="0"/>
              </a:rPr>
            </a:br>
            <a:r>
              <a:rPr lang="en-AU" sz="1000" i="0" dirty="0">
                <a:effectLst/>
                <a:latin typeface="Arial" panose="020B0604020202020204" pitchFamily="34" charset="0"/>
                <a:ea typeface="Times New Roman" panose="02020603050405020304" pitchFamily="18" charset="0"/>
                <a:cs typeface="Times New Roman" panose="02020603050405020304" pitchFamily="18" charset="0"/>
              </a:rPr>
              <a:t>Your personal information is being collected by Sunshine Coast Council and Study Sunshine Coast. The provision by you of this information is voluntary as is your child’s participation in the competition. The personal information collected will be used by Sunshine Coast Council and partners in this project to administer the competition in accordance with the terms and conditions contained in </a:t>
            </a:r>
            <a:r>
              <a:rPr lang="en-AU" sz="1000" i="0" dirty="0">
                <a:effectLst/>
                <a:latin typeface="Arial" panose="020B0604020202020204" pitchFamily="34" charset="0"/>
                <a:ea typeface="Calibri" panose="020F0502020204030204" pitchFamily="34" charset="0"/>
                <a:cs typeface="Times New Roman" panose="02020603050405020304" pitchFamily="18" charset="0"/>
              </a:rPr>
              <a:t>the Mayor’s Telstra Innovation Awards 2023</a:t>
            </a:r>
            <a:r>
              <a:rPr lang="en-AU" sz="1000" i="0" dirty="0">
                <a:latin typeface="Arial" panose="020B0604020202020204" pitchFamily="34" charset="0"/>
                <a:ea typeface="Calibri" panose="020F0502020204030204" pitchFamily="34" charset="0"/>
                <a:cs typeface="Times New Roman" panose="02020603050405020304" pitchFamily="18" charset="0"/>
              </a:rPr>
              <a:t> </a:t>
            </a:r>
            <a:r>
              <a:rPr lang="en-AU" sz="1000" i="0" dirty="0">
                <a:effectLst/>
                <a:latin typeface="Arial" panose="020B0604020202020204" pitchFamily="34" charset="0"/>
                <a:ea typeface="Calibri" panose="020F0502020204030204" pitchFamily="34" charset="0"/>
                <a:cs typeface="Times New Roman" panose="02020603050405020304" pitchFamily="18" charset="0"/>
              </a:rPr>
              <a:t>School Handbook</a:t>
            </a:r>
            <a:r>
              <a:rPr lang="en-AU" sz="1000" i="0" dirty="0">
                <a:effectLst/>
                <a:latin typeface="Arial" panose="020B0604020202020204" pitchFamily="34" charset="0"/>
                <a:ea typeface="Times New Roman" panose="02020603050405020304" pitchFamily="18" charset="0"/>
                <a:cs typeface="Times New Roman" panose="02020603050405020304" pitchFamily="18" charset="0"/>
              </a:rPr>
              <a:t>. All personal information will be stored securely and except as provided for in those terms and conditions, will not be given to any other person or agency unless participants have given Sunshine Coast Council permission, or the Sunshine Coast Council is authorised or required by law.</a:t>
            </a:r>
            <a:endParaRPr lang="en-AU" sz="1000" i="0" dirty="0">
              <a:latin typeface="Arial" panose="020B0604020202020204" pitchFamily="34" charset="0"/>
              <a:ea typeface="Times New Roman" panose="02020603050405020304" pitchFamily="18" charset="0"/>
              <a:cs typeface="Times New Roman" panose="02020603050405020304" pitchFamily="18" charset="0"/>
            </a:endParaRPr>
          </a:p>
          <a:p>
            <a:pPr>
              <a:lnSpc>
                <a:spcPct val="125000"/>
              </a:lnSpc>
              <a:spcAft>
                <a:spcPts val="600"/>
              </a:spcAft>
            </a:pPr>
            <a:r>
              <a:rPr lang="en-AU" sz="1000" i="0" dirty="0">
                <a:effectLst/>
                <a:latin typeface="Arial" panose="020B0604020202020204" pitchFamily="34" charset="0"/>
                <a:ea typeface="Times New Roman" panose="02020603050405020304" pitchFamily="18" charset="0"/>
                <a:cs typeface="Times New Roman" panose="02020603050405020304" pitchFamily="18" charset="0"/>
              </a:rPr>
              <a:t>The collection, use and disclosure of all personal information will be handled in accordance with the Information Privacy Act 2009 and Sunshine Coast Council privacy policy which is available at: </a:t>
            </a:r>
            <a:r>
              <a:rPr lang="en-AU" sz="1000" i="0" u="sng" dirty="0">
                <a:effectLst/>
                <a:latin typeface="Arial" panose="020B060402020202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https://www.sunshinecoast.qld.gov.au/Terms-of-Use</a:t>
            </a:r>
            <a:endParaRPr lang="en-AU" sz="1000" i="0" dirty="0">
              <a:effectLst/>
              <a:latin typeface="Arial" panose="020B0604020202020204" pitchFamily="34" charset="0"/>
              <a:ea typeface="Calibri" panose="020F0502020204030204" pitchFamily="34" charset="0"/>
              <a:cs typeface="Times New Roman" panose="02020603050405020304" pitchFamily="18" charset="0"/>
            </a:endParaRPr>
          </a:p>
          <a:p>
            <a:endParaRPr lang="en-AU" sz="1600" i="0" dirty="0"/>
          </a:p>
        </p:txBody>
      </p:sp>
      <p:sp>
        <p:nvSpPr>
          <p:cNvPr id="4" name="Title 6">
            <a:extLst>
              <a:ext uri="{FF2B5EF4-FFF2-40B4-BE49-F238E27FC236}">
                <a16:creationId xmlns:a16="http://schemas.microsoft.com/office/drawing/2014/main" id="{42E47A96-D573-C362-E432-1070EBC6A76A}"/>
              </a:ext>
            </a:extLst>
          </p:cNvPr>
          <p:cNvSpPr txBox="1">
            <a:spLocks/>
          </p:cNvSpPr>
          <p:nvPr/>
        </p:nvSpPr>
        <p:spPr>
          <a:xfrm>
            <a:off x="687225" y="1009034"/>
            <a:ext cx="9399750" cy="468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a:lstStyle>
          <a:p>
            <a:r>
              <a:rPr lang="en-US" sz="3600" dirty="0">
                <a:solidFill>
                  <a:srgbClr val="0E4978"/>
                </a:solidFill>
              </a:rPr>
              <a:t>Parent Consent Form – Team Member 1</a:t>
            </a:r>
            <a:endParaRPr lang="en-AU" sz="3500" dirty="0">
              <a:solidFill>
                <a:srgbClr val="0E4978"/>
              </a:solidFill>
            </a:endParaRPr>
          </a:p>
        </p:txBody>
      </p:sp>
    </p:spTree>
    <p:extLst>
      <p:ext uri="{BB962C8B-B14F-4D97-AF65-F5344CB8AC3E}">
        <p14:creationId xmlns:p14="http://schemas.microsoft.com/office/powerpoint/2010/main" val="3840419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42E47A96-D573-C362-E432-1070EBC6A76A}"/>
              </a:ext>
            </a:extLst>
          </p:cNvPr>
          <p:cNvSpPr txBox="1">
            <a:spLocks/>
          </p:cNvSpPr>
          <p:nvPr/>
        </p:nvSpPr>
        <p:spPr>
          <a:xfrm>
            <a:off x="687225" y="1009034"/>
            <a:ext cx="9399750" cy="468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a:lstStyle>
          <a:p>
            <a:r>
              <a:rPr lang="en-US" sz="3600" dirty="0">
                <a:solidFill>
                  <a:srgbClr val="0E4978"/>
                </a:solidFill>
              </a:rPr>
              <a:t>Parent Consent Form – Team Member 2</a:t>
            </a:r>
            <a:endParaRPr lang="en-AU" sz="3500" dirty="0">
              <a:solidFill>
                <a:srgbClr val="0E4978"/>
              </a:solidFill>
            </a:endParaRPr>
          </a:p>
        </p:txBody>
      </p:sp>
      <p:sp>
        <p:nvSpPr>
          <p:cNvPr id="7" name="Content Placeholder 2">
            <a:extLst>
              <a:ext uri="{FF2B5EF4-FFF2-40B4-BE49-F238E27FC236}">
                <a16:creationId xmlns:a16="http://schemas.microsoft.com/office/drawing/2014/main" id="{D259AA28-7B49-3B37-8FC0-3E749AD0C40C}"/>
              </a:ext>
            </a:extLst>
          </p:cNvPr>
          <p:cNvSpPr>
            <a:spLocks noGrp="1"/>
          </p:cNvSpPr>
          <p:nvPr>
            <p:ph idx="1"/>
          </p:nvPr>
        </p:nvSpPr>
        <p:spPr>
          <a:xfrm>
            <a:off x="780571" y="1880216"/>
            <a:ext cx="10763729" cy="4149109"/>
          </a:xfrm>
        </p:spPr>
        <p:txBody>
          <a:bodyPr>
            <a:noAutofit/>
          </a:bodyPr>
          <a:lstStyle/>
          <a:p>
            <a:pPr>
              <a:lnSpc>
                <a:spcPct val="100000"/>
              </a:lnSpc>
            </a:pPr>
            <a:r>
              <a:rPr lang="en-AU" sz="1600" i="0" dirty="0">
                <a:effectLst/>
                <a:latin typeface="Arial" panose="020B0604020202020204" pitchFamily="34" charset="0"/>
                <a:ea typeface="Calibri" panose="020F0502020204030204" pitchFamily="34" charset="0"/>
                <a:cs typeface="Times New Roman" panose="02020603050405020304" pitchFamily="18" charset="0"/>
              </a:rPr>
              <a:t>I consent for my child, _________________________________(print) to participate in the </a:t>
            </a:r>
            <a:br>
              <a:rPr lang="en-AU" sz="1600" i="0" dirty="0">
                <a:effectLst/>
                <a:latin typeface="Arial" panose="020B0604020202020204" pitchFamily="34" charset="0"/>
                <a:ea typeface="Calibri" panose="020F0502020204030204" pitchFamily="34" charset="0"/>
                <a:cs typeface="Times New Roman" panose="02020603050405020304" pitchFamily="18" charset="0"/>
              </a:rPr>
            </a:br>
            <a:r>
              <a:rPr lang="en-AU" sz="1600" i="0" dirty="0">
                <a:effectLst/>
                <a:latin typeface="Arial" panose="020B0604020202020204" pitchFamily="34" charset="0"/>
                <a:ea typeface="Calibri" panose="020F0502020204030204" pitchFamily="34" charset="0"/>
                <a:cs typeface="Times New Roman" panose="02020603050405020304" pitchFamily="18" charset="0"/>
              </a:rPr>
              <a:t>Mayor’s Telstra Innovation Awards 2023 and the associated activities outlined in the School Handbook.</a:t>
            </a:r>
          </a:p>
          <a:p>
            <a:pPr>
              <a:lnSpc>
                <a:spcPct val="100000"/>
              </a:lnSpc>
            </a:pPr>
            <a:r>
              <a:rPr lang="en-AU" sz="1600" i="0" dirty="0">
                <a:effectLst/>
                <a:latin typeface="Arial" panose="020B0604020202020204" pitchFamily="34" charset="0"/>
                <a:ea typeface="Calibri" panose="020F0502020204030204" pitchFamily="34" charset="0"/>
                <a:cs typeface="Times New Roman" panose="02020603050405020304" pitchFamily="18" charset="0"/>
              </a:rPr>
              <a:t>I have read, understood and on behalf of my child, agree to the terms and conditions of </a:t>
            </a:r>
            <a:br>
              <a:rPr lang="en-AU" sz="1600" i="0" dirty="0">
                <a:effectLst/>
                <a:latin typeface="Arial" panose="020B0604020202020204" pitchFamily="34" charset="0"/>
                <a:ea typeface="Calibri" panose="020F0502020204030204" pitchFamily="34" charset="0"/>
                <a:cs typeface="Times New Roman" panose="02020603050405020304" pitchFamily="18" charset="0"/>
              </a:rPr>
            </a:br>
            <a:r>
              <a:rPr lang="en-AU" sz="1600" i="0" dirty="0">
                <a:effectLst/>
                <a:latin typeface="Arial" panose="020B0604020202020204" pitchFamily="34" charset="0"/>
                <a:ea typeface="Calibri" panose="020F0502020204030204" pitchFamily="34" charset="0"/>
                <a:cs typeface="Times New Roman" panose="02020603050405020304" pitchFamily="18" charset="0"/>
              </a:rPr>
              <a:t>the competition contained in the Mayor’s Telstra Innovation Awards 2023 School Handbook.</a:t>
            </a:r>
            <a:br>
              <a:rPr lang="en-AU" sz="1600" i="0" dirty="0">
                <a:effectLst/>
                <a:latin typeface="Arial" panose="020B0604020202020204" pitchFamily="34" charset="0"/>
                <a:ea typeface="Calibri" panose="020F0502020204030204" pitchFamily="34" charset="0"/>
                <a:cs typeface="Times New Roman" panose="02020603050405020304" pitchFamily="18" charset="0"/>
              </a:rPr>
            </a:br>
            <a:endParaRPr lang="en-AU" sz="1600" i="0" dirty="0">
              <a:effectLst/>
              <a:latin typeface="Arial" panose="020B0604020202020204" pitchFamily="34" charset="0"/>
              <a:ea typeface="Calibri" panose="020F0502020204030204" pitchFamily="34" charset="0"/>
              <a:cs typeface="Times New Roman" panose="02020603050405020304" pitchFamily="18" charset="0"/>
            </a:endParaRPr>
          </a:p>
          <a:p>
            <a:r>
              <a:rPr lang="en-AU" sz="1600" i="0" dirty="0">
                <a:effectLst/>
                <a:latin typeface="Arial" panose="020B0604020202020204" pitchFamily="34" charset="0"/>
                <a:ea typeface="Calibri" panose="020F0502020204030204" pitchFamily="34" charset="0"/>
                <a:cs typeface="Times New Roman" panose="02020603050405020304" pitchFamily="18" charset="0"/>
              </a:rPr>
              <a:t>Parent/Guardian’s name___________________________________</a:t>
            </a:r>
          </a:p>
          <a:p>
            <a:r>
              <a:rPr lang="en-AU" sz="1600" i="0" dirty="0">
                <a:effectLst/>
                <a:latin typeface="Arial" panose="020B0604020202020204" pitchFamily="34" charset="0"/>
                <a:ea typeface="Calibri" panose="020F0502020204030204" pitchFamily="34" charset="0"/>
                <a:cs typeface="Times New Roman" panose="02020603050405020304" pitchFamily="18" charset="0"/>
              </a:rPr>
              <a:t> </a:t>
            </a:r>
          </a:p>
          <a:p>
            <a:r>
              <a:rPr lang="en-AU" sz="1600" i="0" dirty="0">
                <a:effectLst/>
                <a:latin typeface="Arial" panose="020B0604020202020204" pitchFamily="34" charset="0"/>
                <a:ea typeface="Calibri" panose="020F0502020204030204" pitchFamily="34" charset="0"/>
                <a:cs typeface="Times New Roman" panose="02020603050405020304" pitchFamily="18" charset="0"/>
              </a:rPr>
              <a:t>Date ________________ Signature__________________________</a:t>
            </a:r>
          </a:p>
          <a:p>
            <a:br>
              <a:rPr lang="en-AU" sz="1600" b="1" i="0" dirty="0">
                <a:highlight>
                  <a:srgbClr val="FFFF00"/>
                </a:highlight>
                <a:latin typeface="Arial" panose="020B0604020202020204" pitchFamily="34" charset="0"/>
                <a:ea typeface="Times New Roman" panose="02020603050405020304" pitchFamily="18" charset="0"/>
                <a:cs typeface="Times New Roman" panose="02020603050405020304" pitchFamily="18" charset="0"/>
              </a:rPr>
            </a:br>
            <a:r>
              <a:rPr lang="en-AU" sz="1000" b="1" i="0" dirty="0">
                <a:effectLst/>
                <a:latin typeface="Arial" panose="020B0604020202020204" pitchFamily="34" charset="0"/>
                <a:ea typeface="Times New Roman" panose="02020603050405020304" pitchFamily="18" charset="0"/>
                <a:cs typeface="Times New Roman" panose="02020603050405020304" pitchFamily="18" charset="0"/>
              </a:rPr>
              <a:t>INFORMATION COLLECTION NOTICE</a:t>
            </a:r>
            <a:br>
              <a:rPr lang="en-AU" sz="1000" i="0" dirty="0">
                <a:effectLst/>
                <a:latin typeface="Arial" panose="020B0604020202020204" pitchFamily="34" charset="0"/>
                <a:ea typeface="Times New Roman" panose="02020603050405020304" pitchFamily="18" charset="0"/>
                <a:cs typeface="Times New Roman" panose="02020603050405020304" pitchFamily="18" charset="0"/>
              </a:rPr>
            </a:br>
            <a:r>
              <a:rPr lang="en-AU" sz="1000" i="0" dirty="0">
                <a:effectLst/>
                <a:latin typeface="Arial" panose="020B0604020202020204" pitchFamily="34" charset="0"/>
                <a:ea typeface="Times New Roman" panose="02020603050405020304" pitchFamily="18" charset="0"/>
                <a:cs typeface="Times New Roman" panose="02020603050405020304" pitchFamily="18" charset="0"/>
              </a:rPr>
              <a:t>Your personal information is being collected by Sunshine Coast Council and Study Sunshine Coast. The provision by you of this information is voluntary as is your child’s participation in the competition. The personal information collected will be used by Sunshine Coast Council and partners in this project to administer the competition in accordance with the terms and conditions contained in </a:t>
            </a:r>
            <a:r>
              <a:rPr lang="en-AU" sz="1000" i="0" dirty="0">
                <a:effectLst/>
                <a:latin typeface="Arial" panose="020B0604020202020204" pitchFamily="34" charset="0"/>
                <a:ea typeface="Calibri" panose="020F0502020204030204" pitchFamily="34" charset="0"/>
                <a:cs typeface="Times New Roman" panose="02020603050405020304" pitchFamily="18" charset="0"/>
              </a:rPr>
              <a:t>the Mayor’s Telstra Innovation Awards 2023</a:t>
            </a:r>
            <a:r>
              <a:rPr lang="en-AU" sz="1000" i="0" dirty="0">
                <a:latin typeface="Arial" panose="020B0604020202020204" pitchFamily="34" charset="0"/>
                <a:ea typeface="Calibri" panose="020F0502020204030204" pitchFamily="34" charset="0"/>
                <a:cs typeface="Times New Roman" panose="02020603050405020304" pitchFamily="18" charset="0"/>
              </a:rPr>
              <a:t> </a:t>
            </a:r>
            <a:r>
              <a:rPr lang="en-AU" sz="1000" i="0" dirty="0">
                <a:effectLst/>
                <a:latin typeface="Arial" panose="020B0604020202020204" pitchFamily="34" charset="0"/>
                <a:ea typeface="Calibri" panose="020F0502020204030204" pitchFamily="34" charset="0"/>
                <a:cs typeface="Times New Roman" panose="02020603050405020304" pitchFamily="18" charset="0"/>
              </a:rPr>
              <a:t>School Handbook</a:t>
            </a:r>
            <a:r>
              <a:rPr lang="en-AU" sz="1000" i="0" dirty="0">
                <a:effectLst/>
                <a:latin typeface="Arial" panose="020B0604020202020204" pitchFamily="34" charset="0"/>
                <a:ea typeface="Times New Roman" panose="02020603050405020304" pitchFamily="18" charset="0"/>
                <a:cs typeface="Times New Roman" panose="02020603050405020304" pitchFamily="18" charset="0"/>
              </a:rPr>
              <a:t>. All personal information will be stored securely and except as provided for in those terms and conditions, will not be given to any other person or agency unless participants have given Sunshine Coast Council permission, or the Sunshine Coast Council is authorised or required by law.</a:t>
            </a:r>
            <a:endParaRPr lang="en-AU" sz="1000" i="0" dirty="0">
              <a:latin typeface="Arial" panose="020B0604020202020204" pitchFamily="34" charset="0"/>
              <a:ea typeface="Times New Roman" panose="02020603050405020304" pitchFamily="18" charset="0"/>
              <a:cs typeface="Times New Roman" panose="02020603050405020304" pitchFamily="18" charset="0"/>
            </a:endParaRPr>
          </a:p>
          <a:p>
            <a:pPr>
              <a:lnSpc>
                <a:spcPct val="125000"/>
              </a:lnSpc>
              <a:spcAft>
                <a:spcPts val="600"/>
              </a:spcAft>
            </a:pPr>
            <a:r>
              <a:rPr lang="en-AU" sz="1000" i="0" dirty="0">
                <a:effectLst/>
                <a:latin typeface="Arial" panose="020B0604020202020204" pitchFamily="34" charset="0"/>
                <a:ea typeface="Times New Roman" panose="02020603050405020304" pitchFamily="18" charset="0"/>
                <a:cs typeface="Times New Roman" panose="02020603050405020304" pitchFamily="18" charset="0"/>
              </a:rPr>
              <a:t>The collection, use and disclosure of all personal information will be handled in accordance with the Information Privacy Act 2009 and Sunshine Coast Council privacy policy which is available at: </a:t>
            </a:r>
            <a:r>
              <a:rPr lang="en-AU" sz="1000" i="0" u="sng" dirty="0">
                <a:effectLst/>
                <a:latin typeface="Arial" panose="020B060402020202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https://www.sunshinecoast.qld.gov.au/Terms-of-Use</a:t>
            </a:r>
            <a:endParaRPr lang="en-AU" sz="1000" i="0" dirty="0">
              <a:effectLst/>
              <a:latin typeface="Arial" panose="020B0604020202020204" pitchFamily="34" charset="0"/>
              <a:ea typeface="Calibri" panose="020F0502020204030204" pitchFamily="34" charset="0"/>
              <a:cs typeface="Times New Roman" panose="02020603050405020304" pitchFamily="18" charset="0"/>
            </a:endParaRPr>
          </a:p>
          <a:p>
            <a:endParaRPr lang="en-AU" sz="1600" i="0" dirty="0"/>
          </a:p>
        </p:txBody>
      </p:sp>
    </p:spTree>
    <p:extLst>
      <p:ext uri="{BB962C8B-B14F-4D97-AF65-F5344CB8AC3E}">
        <p14:creationId xmlns:p14="http://schemas.microsoft.com/office/powerpoint/2010/main" val="4062464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42E47A96-D573-C362-E432-1070EBC6A76A}"/>
              </a:ext>
            </a:extLst>
          </p:cNvPr>
          <p:cNvSpPr txBox="1">
            <a:spLocks/>
          </p:cNvSpPr>
          <p:nvPr/>
        </p:nvSpPr>
        <p:spPr>
          <a:xfrm>
            <a:off x="687225" y="1009034"/>
            <a:ext cx="9399750" cy="468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a:lstStyle>
          <a:p>
            <a:r>
              <a:rPr lang="en-US" sz="3600" dirty="0">
                <a:solidFill>
                  <a:srgbClr val="0E4978"/>
                </a:solidFill>
              </a:rPr>
              <a:t>Parent Consent Form – Team Member 3</a:t>
            </a:r>
            <a:endParaRPr lang="en-AU" sz="3500" dirty="0">
              <a:solidFill>
                <a:srgbClr val="0E4978"/>
              </a:solidFill>
            </a:endParaRPr>
          </a:p>
        </p:txBody>
      </p:sp>
      <p:sp>
        <p:nvSpPr>
          <p:cNvPr id="6" name="Content Placeholder 2">
            <a:extLst>
              <a:ext uri="{FF2B5EF4-FFF2-40B4-BE49-F238E27FC236}">
                <a16:creationId xmlns:a16="http://schemas.microsoft.com/office/drawing/2014/main" id="{9318DF24-650D-DAB7-F279-4A52353AB93B}"/>
              </a:ext>
            </a:extLst>
          </p:cNvPr>
          <p:cNvSpPr>
            <a:spLocks noGrp="1"/>
          </p:cNvSpPr>
          <p:nvPr>
            <p:ph idx="1"/>
          </p:nvPr>
        </p:nvSpPr>
        <p:spPr>
          <a:xfrm>
            <a:off x="780571" y="1880216"/>
            <a:ext cx="10763729" cy="4149109"/>
          </a:xfrm>
        </p:spPr>
        <p:txBody>
          <a:bodyPr>
            <a:noAutofit/>
          </a:bodyPr>
          <a:lstStyle/>
          <a:p>
            <a:pPr>
              <a:lnSpc>
                <a:spcPct val="100000"/>
              </a:lnSpc>
            </a:pPr>
            <a:r>
              <a:rPr lang="en-AU" sz="1600" i="0" dirty="0">
                <a:effectLst/>
                <a:latin typeface="Arial" panose="020B0604020202020204" pitchFamily="34" charset="0"/>
                <a:ea typeface="Calibri" panose="020F0502020204030204" pitchFamily="34" charset="0"/>
                <a:cs typeface="Times New Roman" panose="02020603050405020304" pitchFamily="18" charset="0"/>
              </a:rPr>
              <a:t>I consent for my child, _________________________________(print) to participate in the </a:t>
            </a:r>
            <a:br>
              <a:rPr lang="en-AU" sz="1600" i="0" dirty="0">
                <a:effectLst/>
                <a:latin typeface="Arial" panose="020B0604020202020204" pitchFamily="34" charset="0"/>
                <a:ea typeface="Calibri" panose="020F0502020204030204" pitchFamily="34" charset="0"/>
                <a:cs typeface="Times New Roman" panose="02020603050405020304" pitchFamily="18" charset="0"/>
              </a:rPr>
            </a:br>
            <a:r>
              <a:rPr lang="en-AU" sz="1600" i="0" dirty="0">
                <a:effectLst/>
                <a:latin typeface="Arial" panose="020B0604020202020204" pitchFamily="34" charset="0"/>
                <a:ea typeface="Calibri" panose="020F0502020204030204" pitchFamily="34" charset="0"/>
                <a:cs typeface="Times New Roman" panose="02020603050405020304" pitchFamily="18" charset="0"/>
              </a:rPr>
              <a:t>Mayor’s Telstra Innovation Awards 2023 and the associated activities outlined in the School Handbook.</a:t>
            </a:r>
          </a:p>
          <a:p>
            <a:pPr>
              <a:lnSpc>
                <a:spcPct val="100000"/>
              </a:lnSpc>
            </a:pPr>
            <a:r>
              <a:rPr lang="en-AU" sz="1600" i="0" dirty="0">
                <a:effectLst/>
                <a:latin typeface="Arial" panose="020B0604020202020204" pitchFamily="34" charset="0"/>
                <a:ea typeface="Calibri" panose="020F0502020204030204" pitchFamily="34" charset="0"/>
                <a:cs typeface="Times New Roman" panose="02020603050405020304" pitchFamily="18" charset="0"/>
              </a:rPr>
              <a:t>I have read, understood and on behalf of my child, agree to the terms and conditions of </a:t>
            </a:r>
            <a:br>
              <a:rPr lang="en-AU" sz="1600" i="0" dirty="0">
                <a:effectLst/>
                <a:latin typeface="Arial" panose="020B0604020202020204" pitchFamily="34" charset="0"/>
                <a:ea typeface="Calibri" panose="020F0502020204030204" pitchFamily="34" charset="0"/>
                <a:cs typeface="Times New Roman" panose="02020603050405020304" pitchFamily="18" charset="0"/>
              </a:rPr>
            </a:br>
            <a:r>
              <a:rPr lang="en-AU" sz="1600" i="0" dirty="0">
                <a:effectLst/>
                <a:latin typeface="Arial" panose="020B0604020202020204" pitchFamily="34" charset="0"/>
                <a:ea typeface="Calibri" panose="020F0502020204030204" pitchFamily="34" charset="0"/>
                <a:cs typeface="Times New Roman" panose="02020603050405020304" pitchFamily="18" charset="0"/>
              </a:rPr>
              <a:t>the competition contained in the Mayor’s Telstra Innovation Awards 2023 School Handbook.</a:t>
            </a:r>
            <a:br>
              <a:rPr lang="en-AU" sz="1600" i="0" dirty="0">
                <a:effectLst/>
                <a:latin typeface="Arial" panose="020B0604020202020204" pitchFamily="34" charset="0"/>
                <a:ea typeface="Calibri" panose="020F0502020204030204" pitchFamily="34" charset="0"/>
                <a:cs typeface="Times New Roman" panose="02020603050405020304" pitchFamily="18" charset="0"/>
              </a:rPr>
            </a:br>
            <a:endParaRPr lang="en-AU" sz="1600" i="0" dirty="0">
              <a:effectLst/>
              <a:latin typeface="Arial" panose="020B0604020202020204" pitchFamily="34" charset="0"/>
              <a:ea typeface="Calibri" panose="020F0502020204030204" pitchFamily="34" charset="0"/>
              <a:cs typeface="Times New Roman" panose="02020603050405020304" pitchFamily="18" charset="0"/>
            </a:endParaRPr>
          </a:p>
          <a:p>
            <a:r>
              <a:rPr lang="en-AU" sz="1600" i="0" dirty="0">
                <a:effectLst/>
                <a:latin typeface="Arial" panose="020B0604020202020204" pitchFamily="34" charset="0"/>
                <a:ea typeface="Calibri" panose="020F0502020204030204" pitchFamily="34" charset="0"/>
                <a:cs typeface="Times New Roman" panose="02020603050405020304" pitchFamily="18" charset="0"/>
              </a:rPr>
              <a:t>Parent/Guardian’s name___________________________________</a:t>
            </a:r>
          </a:p>
          <a:p>
            <a:r>
              <a:rPr lang="en-AU" sz="1600" i="0" dirty="0">
                <a:effectLst/>
                <a:latin typeface="Arial" panose="020B0604020202020204" pitchFamily="34" charset="0"/>
                <a:ea typeface="Calibri" panose="020F0502020204030204" pitchFamily="34" charset="0"/>
                <a:cs typeface="Times New Roman" panose="02020603050405020304" pitchFamily="18" charset="0"/>
              </a:rPr>
              <a:t> </a:t>
            </a:r>
          </a:p>
          <a:p>
            <a:r>
              <a:rPr lang="en-AU" sz="1600" i="0" dirty="0">
                <a:effectLst/>
                <a:latin typeface="Arial" panose="020B0604020202020204" pitchFamily="34" charset="0"/>
                <a:ea typeface="Calibri" panose="020F0502020204030204" pitchFamily="34" charset="0"/>
                <a:cs typeface="Times New Roman" panose="02020603050405020304" pitchFamily="18" charset="0"/>
              </a:rPr>
              <a:t>Date ________________ Signature__________________________</a:t>
            </a:r>
          </a:p>
          <a:p>
            <a:br>
              <a:rPr lang="en-AU" sz="1600" b="1" i="0" dirty="0">
                <a:highlight>
                  <a:srgbClr val="FFFF00"/>
                </a:highlight>
                <a:latin typeface="Arial" panose="020B0604020202020204" pitchFamily="34" charset="0"/>
                <a:ea typeface="Times New Roman" panose="02020603050405020304" pitchFamily="18" charset="0"/>
                <a:cs typeface="Times New Roman" panose="02020603050405020304" pitchFamily="18" charset="0"/>
              </a:rPr>
            </a:br>
            <a:r>
              <a:rPr lang="en-AU" sz="1000" b="1" i="0" dirty="0">
                <a:effectLst/>
                <a:latin typeface="Arial" panose="020B0604020202020204" pitchFamily="34" charset="0"/>
                <a:ea typeface="Times New Roman" panose="02020603050405020304" pitchFamily="18" charset="0"/>
                <a:cs typeface="Times New Roman" panose="02020603050405020304" pitchFamily="18" charset="0"/>
              </a:rPr>
              <a:t>INFORMATION COLLECTION NOTICE</a:t>
            </a:r>
            <a:br>
              <a:rPr lang="en-AU" sz="1000" i="0" dirty="0">
                <a:effectLst/>
                <a:latin typeface="Arial" panose="020B0604020202020204" pitchFamily="34" charset="0"/>
                <a:ea typeface="Times New Roman" panose="02020603050405020304" pitchFamily="18" charset="0"/>
                <a:cs typeface="Times New Roman" panose="02020603050405020304" pitchFamily="18" charset="0"/>
              </a:rPr>
            </a:br>
            <a:r>
              <a:rPr lang="en-AU" sz="1000" i="0" dirty="0">
                <a:effectLst/>
                <a:latin typeface="Arial" panose="020B0604020202020204" pitchFamily="34" charset="0"/>
                <a:ea typeface="Times New Roman" panose="02020603050405020304" pitchFamily="18" charset="0"/>
                <a:cs typeface="Times New Roman" panose="02020603050405020304" pitchFamily="18" charset="0"/>
              </a:rPr>
              <a:t>Your personal information is being collected by Sunshine Coast Council and Study Sunshine Coast. The provision by you of this information is voluntary as is your child’s participation in the competition. The personal information collected will be used by Sunshine Coast Council and partners in this project to administer the competition in accordance with the terms and conditions contained in </a:t>
            </a:r>
            <a:r>
              <a:rPr lang="en-AU" sz="1000" i="0" dirty="0">
                <a:effectLst/>
                <a:latin typeface="Arial" panose="020B0604020202020204" pitchFamily="34" charset="0"/>
                <a:ea typeface="Calibri" panose="020F0502020204030204" pitchFamily="34" charset="0"/>
                <a:cs typeface="Times New Roman" panose="02020603050405020304" pitchFamily="18" charset="0"/>
              </a:rPr>
              <a:t>the Mayor’s Telstra Innovation Awards 2023</a:t>
            </a:r>
            <a:r>
              <a:rPr lang="en-AU" sz="1000" i="0" dirty="0">
                <a:latin typeface="Arial" panose="020B0604020202020204" pitchFamily="34" charset="0"/>
                <a:ea typeface="Calibri" panose="020F0502020204030204" pitchFamily="34" charset="0"/>
                <a:cs typeface="Times New Roman" panose="02020603050405020304" pitchFamily="18" charset="0"/>
              </a:rPr>
              <a:t> </a:t>
            </a:r>
            <a:r>
              <a:rPr lang="en-AU" sz="1000" i="0" dirty="0">
                <a:effectLst/>
                <a:latin typeface="Arial" panose="020B0604020202020204" pitchFamily="34" charset="0"/>
                <a:ea typeface="Calibri" panose="020F0502020204030204" pitchFamily="34" charset="0"/>
                <a:cs typeface="Times New Roman" panose="02020603050405020304" pitchFamily="18" charset="0"/>
              </a:rPr>
              <a:t>School Handbook</a:t>
            </a:r>
            <a:r>
              <a:rPr lang="en-AU" sz="1000" i="0" dirty="0">
                <a:effectLst/>
                <a:latin typeface="Arial" panose="020B0604020202020204" pitchFamily="34" charset="0"/>
                <a:ea typeface="Times New Roman" panose="02020603050405020304" pitchFamily="18" charset="0"/>
                <a:cs typeface="Times New Roman" panose="02020603050405020304" pitchFamily="18" charset="0"/>
              </a:rPr>
              <a:t>. All personal information will be stored securely and except as provided for in those terms and conditions, will not be given to any other person or agency unless participants have given Sunshine Coast Council permission, or the Sunshine Coast Council is authorised or required by law.</a:t>
            </a:r>
            <a:endParaRPr lang="en-AU" sz="1000" i="0" dirty="0">
              <a:latin typeface="Arial" panose="020B0604020202020204" pitchFamily="34" charset="0"/>
              <a:ea typeface="Times New Roman" panose="02020603050405020304" pitchFamily="18" charset="0"/>
              <a:cs typeface="Times New Roman" panose="02020603050405020304" pitchFamily="18" charset="0"/>
            </a:endParaRPr>
          </a:p>
          <a:p>
            <a:pPr>
              <a:lnSpc>
                <a:spcPct val="125000"/>
              </a:lnSpc>
              <a:spcAft>
                <a:spcPts val="600"/>
              </a:spcAft>
            </a:pPr>
            <a:r>
              <a:rPr lang="en-AU" sz="1000" i="0" dirty="0">
                <a:effectLst/>
                <a:latin typeface="Arial" panose="020B0604020202020204" pitchFamily="34" charset="0"/>
                <a:ea typeface="Times New Roman" panose="02020603050405020304" pitchFamily="18" charset="0"/>
                <a:cs typeface="Times New Roman" panose="02020603050405020304" pitchFamily="18" charset="0"/>
              </a:rPr>
              <a:t>The collection, use and disclosure of all personal information will be handled in accordance with the Information Privacy Act 2009 and Sunshine Coast Council privacy policy which is available at: </a:t>
            </a:r>
            <a:r>
              <a:rPr lang="en-AU" sz="1000" i="0" u="sng" dirty="0">
                <a:effectLst/>
                <a:latin typeface="Arial" panose="020B060402020202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https://www.sunshinecoast.qld.gov.au/Terms-of-Use</a:t>
            </a:r>
            <a:endParaRPr lang="en-AU" sz="1000" i="0" dirty="0">
              <a:effectLst/>
              <a:latin typeface="Arial" panose="020B0604020202020204" pitchFamily="34" charset="0"/>
              <a:ea typeface="Calibri" panose="020F0502020204030204" pitchFamily="34" charset="0"/>
              <a:cs typeface="Times New Roman" panose="02020603050405020304" pitchFamily="18" charset="0"/>
            </a:endParaRPr>
          </a:p>
          <a:p>
            <a:endParaRPr lang="en-AU" sz="1600" i="0" dirty="0"/>
          </a:p>
        </p:txBody>
      </p:sp>
    </p:spTree>
    <p:extLst>
      <p:ext uri="{BB962C8B-B14F-4D97-AF65-F5344CB8AC3E}">
        <p14:creationId xmlns:p14="http://schemas.microsoft.com/office/powerpoint/2010/main" val="24944414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1C54B1BF-5522-F537-F727-28691134CF92}"/>
              </a:ext>
            </a:extLst>
          </p:cNvPr>
          <p:cNvSpPr txBox="1">
            <a:spLocks/>
          </p:cNvSpPr>
          <p:nvPr/>
        </p:nvSpPr>
        <p:spPr>
          <a:xfrm>
            <a:off x="687225" y="1009034"/>
            <a:ext cx="9399750" cy="468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a:lstStyle>
          <a:p>
            <a:r>
              <a:rPr lang="en-US" sz="3600" dirty="0">
                <a:solidFill>
                  <a:srgbClr val="0E4978"/>
                </a:solidFill>
              </a:rPr>
              <a:t>Submission</a:t>
            </a:r>
            <a:endParaRPr lang="en-AU" sz="3500" dirty="0">
              <a:solidFill>
                <a:srgbClr val="0E4978"/>
              </a:solidFill>
            </a:endParaRPr>
          </a:p>
        </p:txBody>
      </p:sp>
      <p:sp>
        <p:nvSpPr>
          <p:cNvPr id="8" name="Text Placeholder 2">
            <a:extLst>
              <a:ext uri="{FF2B5EF4-FFF2-40B4-BE49-F238E27FC236}">
                <a16:creationId xmlns:a16="http://schemas.microsoft.com/office/drawing/2014/main" id="{E4F6F931-3E5B-2208-3872-F05BFCB3A211}"/>
              </a:ext>
            </a:extLst>
          </p:cNvPr>
          <p:cNvSpPr txBox="1">
            <a:spLocks/>
          </p:cNvSpPr>
          <p:nvPr/>
        </p:nvSpPr>
        <p:spPr>
          <a:xfrm>
            <a:off x="687224" y="1922782"/>
            <a:ext cx="10128413" cy="452088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2000" i="1" kern="1200">
                <a:solidFill>
                  <a:schemeClr val="bg2">
                    <a:lumMod val="25000"/>
                  </a:schemeClr>
                </a:solidFill>
                <a:latin typeface="+mn-lt"/>
                <a:ea typeface="+mn-ea"/>
                <a:cs typeface="+mn-cs"/>
              </a:defRPr>
            </a:lvl1pPr>
            <a:lvl2pPr marL="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2pPr>
            <a:lvl3pPr marL="6876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3pPr>
            <a:lvl4pPr marL="1144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bg2">
                    <a:lumMod val="25000"/>
                  </a:schemeClr>
                </a:solidFill>
                <a:latin typeface="+mn-lt"/>
                <a:ea typeface="+mn-ea"/>
                <a:cs typeface="+mn-cs"/>
              </a:defRPr>
            </a:lvl4pPr>
            <a:lvl5pPr marL="16020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7000"/>
              </a:lnSpc>
              <a:spcAft>
                <a:spcPts val="800"/>
              </a:spcAft>
            </a:pPr>
            <a:r>
              <a:rPr lang="en-AU" sz="1600" i="0" dirty="0">
                <a:effectLst/>
                <a:latin typeface="Arial" panose="020B0604020202020204" pitchFamily="34" charset="0"/>
                <a:ea typeface="Calibri" panose="020F0502020204030204" pitchFamily="34" charset="0"/>
                <a:cs typeface="Arial" panose="020B0604020202020204" pitchFamily="34" charset="0"/>
              </a:rPr>
              <a:t>Once you have completed all questions, </a:t>
            </a:r>
            <a:r>
              <a:rPr lang="en-AU" sz="1600" u="sng" dirty="0">
                <a:effectLst/>
                <a:latin typeface="Arial" panose="020B0604020202020204" pitchFamily="34" charset="0"/>
                <a:ea typeface="Calibri" panose="020F0502020204030204" pitchFamily="34" charset="0"/>
                <a:cs typeface="Arial" panose="020B0604020202020204" pitchFamily="34" charset="0"/>
              </a:rPr>
              <a:t>along with the signed parental consent form for every team member,</a:t>
            </a:r>
            <a:r>
              <a:rPr lang="en-AU" sz="1600" dirty="0">
                <a:effectLst/>
                <a:latin typeface="Arial" panose="020B0604020202020204" pitchFamily="34" charset="0"/>
                <a:ea typeface="Calibri" panose="020F0502020204030204" pitchFamily="34" charset="0"/>
                <a:cs typeface="Arial" panose="020B0604020202020204" pitchFamily="34" charset="0"/>
              </a:rPr>
              <a:t> </a:t>
            </a:r>
            <a:r>
              <a:rPr lang="en-AU" sz="1600" i="0" dirty="0">
                <a:effectLst/>
                <a:latin typeface="Arial" panose="020B0604020202020204" pitchFamily="34" charset="0"/>
                <a:ea typeface="Calibri" panose="020F0502020204030204" pitchFamily="34" charset="0"/>
                <a:cs typeface="Arial" panose="020B0604020202020204" pitchFamily="34" charset="0"/>
              </a:rPr>
              <a:t>please submit your entry no later than by:</a:t>
            </a:r>
          </a:p>
          <a:p>
            <a:pPr>
              <a:lnSpc>
                <a:spcPct val="107000"/>
              </a:lnSpc>
              <a:spcAft>
                <a:spcPts val="800"/>
              </a:spcAft>
            </a:pPr>
            <a:r>
              <a:rPr lang="en-AU" sz="1600" b="1" i="0" dirty="0">
                <a:solidFill>
                  <a:srgbClr val="009D93"/>
                </a:solidFill>
                <a:effectLst/>
                <a:latin typeface="Arial" panose="020B0604020202020204" pitchFamily="34" charset="0"/>
                <a:ea typeface="Calibri" panose="020F0502020204030204" pitchFamily="34" charset="0"/>
                <a:cs typeface="Arial" panose="020B0604020202020204" pitchFamily="34" charset="0"/>
              </a:rPr>
              <a:t>Thursday 27</a:t>
            </a:r>
            <a:r>
              <a:rPr lang="en-AU" sz="1600" b="1" i="0" baseline="30000" dirty="0">
                <a:solidFill>
                  <a:srgbClr val="009D93"/>
                </a:solidFill>
                <a:effectLst/>
                <a:latin typeface="Arial" panose="020B0604020202020204" pitchFamily="34" charset="0"/>
                <a:ea typeface="Calibri" panose="020F0502020204030204" pitchFamily="34" charset="0"/>
                <a:cs typeface="Arial" panose="020B0604020202020204" pitchFamily="34" charset="0"/>
              </a:rPr>
              <a:t>th</a:t>
            </a:r>
            <a:r>
              <a:rPr lang="en-AU" sz="1600" b="1" i="0" dirty="0">
                <a:solidFill>
                  <a:srgbClr val="009D93"/>
                </a:solidFill>
                <a:effectLst/>
                <a:latin typeface="Arial" panose="020B0604020202020204" pitchFamily="34" charset="0"/>
                <a:ea typeface="Calibri" panose="020F0502020204030204" pitchFamily="34" charset="0"/>
                <a:cs typeface="Arial" panose="020B0604020202020204" pitchFamily="34" charset="0"/>
              </a:rPr>
              <a:t> April 2023 by 11:59pm</a:t>
            </a:r>
            <a:endParaRPr lang="en-AU" sz="1600" i="0" dirty="0">
              <a:solidFill>
                <a:srgbClr val="009D93"/>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AU" sz="1600" i="0" dirty="0">
                <a:effectLst/>
                <a:latin typeface="Arial" panose="020B0604020202020204" pitchFamily="34" charset="0"/>
                <a:ea typeface="Calibri" panose="020F0502020204030204" pitchFamily="34" charset="0"/>
                <a:cs typeface="Arial" panose="020B0604020202020204" pitchFamily="34" charset="0"/>
              </a:rPr>
              <a:t>Please email to: </a:t>
            </a:r>
            <a:r>
              <a:rPr lang="en-AU" sz="1600" i="0" u="sng" dirty="0">
                <a:solidFill>
                  <a:srgbClr val="0070C0"/>
                </a:solidFill>
                <a:effectLst/>
                <a:latin typeface="Arial" panose="020B06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tracey@studysunshinecoast.com.au</a:t>
            </a:r>
            <a:r>
              <a:rPr lang="en-AU" sz="1600" i="0" dirty="0">
                <a:solidFill>
                  <a:srgbClr val="0070C0"/>
                </a:solidFill>
                <a:effectLst/>
                <a:latin typeface="Arial" panose="020B0604020202020204" pitchFamily="34" charset="0"/>
                <a:ea typeface="Calibri" panose="020F0502020204030204" pitchFamily="34" charset="0"/>
                <a:cs typeface="Arial" panose="020B0604020202020204" pitchFamily="34" charset="0"/>
              </a:rPr>
              <a:t> </a:t>
            </a:r>
          </a:p>
          <a:p>
            <a:pPr>
              <a:lnSpc>
                <a:spcPct val="107000"/>
              </a:lnSpc>
              <a:spcAft>
                <a:spcPts val="800"/>
              </a:spcAft>
            </a:pPr>
            <a:r>
              <a:rPr lang="en-AU" sz="1600" i="0" dirty="0">
                <a:effectLst/>
                <a:latin typeface="Arial" panose="020B0604020202020204" pitchFamily="34" charset="0"/>
                <a:ea typeface="Calibri" panose="020F0502020204030204" pitchFamily="34" charset="0"/>
                <a:cs typeface="Arial" panose="020B0604020202020204" pitchFamily="34" charset="0"/>
              </a:rPr>
              <a:t>By submitting your entry you confirm that all details submitted are true and you can commit to attending all of the dates listed below should you become a finalist:</a:t>
            </a:r>
          </a:p>
          <a:p>
            <a:pPr>
              <a:lnSpc>
                <a:spcPct val="107000"/>
              </a:lnSpc>
              <a:spcAft>
                <a:spcPts val="800"/>
              </a:spcAft>
            </a:pPr>
            <a:r>
              <a:rPr lang="en-AU" sz="1600" b="1" i="0" dirty="0">
                <a:effectLst/>
                <a:latin typeface="Arial" panose="020B0604020202020204" pitchFamily="34" charset="0"/>
                <a:ea typeface="Calibri" panose="020F0502020204030204" pitchFamily="34" charset="0"/>
                <a:cs typeface="Arial" panose="020B0604020202020204" pitchFamily="34" charset="0"/>
              </a:rPr>
              <a:t>Mentoring Sessions    </a:t>
            </a:r>
            <a:r>
              <a:rPr lang="en-AU" sz="1600" b="1" i="0" dirty="0">
                <a:latin typeface="Arial" panose="020B0604020202020204" pitchFamily="34" charset="0"/>
                <a:ea typeface="Calibri" panose="020F0502020204030204" pitchFamily="34" charset="0"/>
                <a:cs typeface="Arial" panose="020B0604020202020204" pitchFamily="34" charset="0"/>
              </a:rPr>
              <a:t>      </a:t>
            </a:r>
            <a:r>
              <a:rPr lang="en-AU" sz="1600" i="0" dirty="0">
                <a:effectLst/>
                <a:latin typeface="Arial" panose="020B0604020202020204" pitchFamily="34" charset="0"/>
                <a:ea typeface="Times New Roman" panose="02020603050405020304" pitchFamily="18" charset="0"/>
                <a:cs typeface="Arial" panose="020B0604020202020204" pitchFamily="34" charset="0"/>
              </a:rPr>
              <a:t>Wednesday 17</a:t>
            </a:r>
            <a:r>
              <a:rPr lang="en-AU" sz="1600" i="0" baseline="30000" dirty="0">
                <a:effectLst/>
                <a:latin typeface="Arial" panose="020B0604020202020204" pitchFamily="34" charset="0"/>
                <a:ea typeface="Times New Roman" panose="02020603050405020304" pitchFamily="18" charset="0"/>
                <a:cs typeface="Arial" panose="020B0604020202020204" pitchFamily="34" charset="0"/>
              </a:rPr>
              <a:t>th</a:t>
            </a:r>
            <a:r>
              <a:rPr lang="en-AU" sz="1600" i="0" dirty="0">
                <a:effectLst/>
                <a:latin typeface="Arial" panose="020B0604020202020204" pitchFamily="34" charset="0"/>
                <a:ea typeface="Times New Roman" panose="02020603050405020304" pitchFamily="18" charset="0"/>
                <a:cs typeface="Arial" panose="020B0604020202020204" pitchFamily="34" charset="0"/>
              </a:rPr>
              <a:t> May 2023 and Wednesday 31</a:t>
            </a:r>
            <a:r>
              <a:rPr lang="en-AU" sz="1600" i="0" baseline="30000" dirty="0">
                <a:effectLst/>
                <a:latin typeface="Arial" panose="020B0604020202020204" pitchFamily="34" charset="0"/>
                <a:ea typeface="Times New Roman" panose="02020603050405020304" pitchFamily="18" charset="0"/>
                <a:cs typeface="Arial" panose="020B0604020202020204" pitchFamily="34" charset="0"/>
              </a:rPr>
              <a:t>st</a:t>
            </a:r>
            <a:r>
              <a:rPr lang="en-AU" sz="1600" i="0" dirty="0">
                <a:effectLst/>
                <a:latin typeface="Arial" panose="020B0604020202020204" pitchFamily="34" charset="0"/>
                <a:ea typeface="Times New Roman" panose="02020603050405020304" pitchFamily="18" charset="0"/>
                <a:cs typeface="Arial" panose="020B0604020202020204" pitchFamily="34" charset="0"/>
              </a:rPr>
              <a:t> May 2023 </a:t>
            </a:r>
            <a:br>
              <a:rPr lang="en-AU" sz="1600" i="0" dirty="0">
                <a:latin typeface="Arial" panose="020B0604020202020204" pitchFamily="34" charset="0"/>
                <a:ea typeface="Times New Roman" panose="02020603050405020304" pitchFamily="18" charset="0"/>
                <a:cs typeface="Arial" panose="020B0604020202020204" pitchFamily="34" charset="0"/>
              </a:rPr>
            </a:br>
            <a:r>
              <a:rPr lang="en-AU" sz="1600" b="1" i="0" dirty="0">
                <a:effectLst/>
                <a:latin typeface="Arial" panose="020B0604020202020204" pitchFamily="34" charset="0"/>
                <a:ea typeface="Calibri" panose="020F0502020204030204" pitchFamily="34" charset="0"/>
                <a:cs typeface="Arial" panose="020B0604020202020204" pitchFamily="34" charset="0"/>
              </a:rPr>
              <a:t>Phase 2 Entries   </a:t>
            </a:r>
            <a:r>
              <a:rPr lang="en-AU" sz="1600" i="0" dirty="0">
                <a:effectLst/>
                <a:latin typeface="Arial" panose="020B0604020202020204" pitchFamily="34" charset="0"/>
                <a:ea typeface="Calibri" panose="020F0502020204030204" pitchFamily="34" charset="0"/>
                <a:cs typeface="Arial" panose="020B0604020202020204" pitchFamily="34" charset="0"/>
              </a:rPr>
              <a:t>              Due by Thursday 22</a:t>
            </a:r>
            <a:r>
              <a:rPr lang="en-AU" sz="1600" i="0" baseline="30000" dirty="0">
                <a:effectLst/>
                <a:latin typeface="Arial" panose="020B0604020202020204" pitchFamily="34" charset="0"/>
                <a:ea typeface="Calibri" panose="020F0502020204030204" pitchFamily="34" charset="0"/>
                <a:cs typeface="Arial" panose="020B0604020202020204" pitchFamily="34" charset="0"/>
              </a:rPr>
              <a:t>nd</a:t>
            </a:r>
            <a:r>
              <a:rPr lang="en-AU" sz="1600" i="0" dirty="0">
                <a:effectLst/>
                <a:latin typeface="Arial" panose="020B0604020202020204" pitchFamily="34" charset="0"/>
                <a:ea typeface="Calibri" panose="020F0502020204030204" pitchFamily="34" charset="0"/>
                <a:cs typeface="Arial" panose="020B0604020202020204" pitchFamily="34" charset="0"/>
              </a:rPr>
              <a:t> June 2023 (final week of Term 2)</a:t>
            </a:r>
            <a:br>
              <a:rPr lang="en-AU" sz="1600" i="0" dirty="0">
                <a:effectLst/>
                <a:latin typeface="Arial" panose="020B0604020202020204" pitchFamily="34" charset="0"/>
                <a:ea typeface="Calibri" panose="020F0502020204030204" pitchFamily="34" charset="0"/>
                <a:cs typeface="Arial" panose="020B0604020202020204" pitchFamily="34" charset="0"/>
              </a:rPr>
            </a:br>
            <a:r>
              <a:rPr lang="en-AU" sz="1600" b="1" i="0" dirty="0">
                <a:effectLst/>
                <a:latin typeface="Arial" panose="020B0604020202020204" pitchFamily="34" charset="0"/>
                <a:ea typeface="Calibri" panose="020F0502020204030204" pitchFamily="34" charset="0"/>
                <a:cs typeface="Arial" panose="020B0604020202020204" pitchFamily="34" charset="0"/>
              </a:rPr>
              <a:t>Awards &amp; Pitch Night       </a:t>
            </a:r>
            <a:r>
              <a:rPr lang="en-AU" sz="1600" i="0" dirty="0">
                <a:effectLst/>
                <a:latin typeface="Arial" panose="020B0604020202020204" pitchFamily="34" charset="0"/>
                <a:ea typeface="Calibri" panose="020F0502020204030204" pitchFamily="34" charset="0"/>
                <a:cs typeface="Arial" panose="020B0604020202020204" pitchFamily="34" charset="0"/>
              </a:rPr>
              <a:t>Thursday 20</a:t>
            </a:r>
            <a:r>
              <a:rPr lang="en-AU" sz="1600" i="0" baseline="30000" dirty="0">
                <a:effectLst/>
                <a:latin typeface="Arial" panose="020B0604020202020204" pitchFamily="34" charset="0"/>
                <a:ea typeface="Calibri" panose="020F0502020204030204" pitchFamily="34" charset="0"/>
                <a:cs typeface="Arial" panose="020B0604020202020204" pitchFamily="34" charset="0"/>
              </a:rPr>
              <a:t>th</a:t>
            </a:r>
            <a:r>
              <a:rPr lang="en-AU" sz="1600" i="0" dirty="0">
                <a:effectLst/>
                <a:latin typeface="Arial" panose="020B0604020202020204" pitchFamily="34" charset="0"/>
                <a:ea typeface="Calibri" panose="020F0502020204030204" pitchFamily="34" charset="0"/>
                <a:cs typeface="Arial" panose="020B0604020202020204" pitchFamily="34" charset="0"/>
              </a:rPr>
              <a:t> July 2023 (week 2 of Term 3) </a:t>
            </a:r>
          </a:p>
          <a:p>
            <a:pPr>
              <a:lnSpc>
                <a:spcPct val="107000"/>
              </a:lnSpc>
              <a:spcAft>
                <a:spcPts val="800"/>
              </a:spcAft>
            </a:pPr>
            <a:r>
              <a:rPr lang="en-AU" sz="1600" i="0" dirty="0">
                <a:solidFill>
                  <a:srgbClr val="000000"/>
                </a:solidFill>
                <a:effectLst/>
                <a:ea typeface="Calibri" panose="020F0502020204030204" pitchFamily="34" charset="0"/>
              </a:rPr>
              <a:t>For more information go to - </a:t>
            </a:r>
            <a:r>
              <a:rPr lang="en-AU" sz="1600" i="0" u="sng" dirty="0">
                <a:solidFill>
                  <a:srgbClr val="000000"/>
                </a:solidFill>
                <a:ea typeface="Calibri" panose="020F0502020204030204" pitchFamily="34" charset="0"/>
                <a:hlinkClick r:id="rId3"/>
              </a:rPr>
              <a:t>studysunshinecoast.com.au/mtia2023/</a:t>
            </a:r>
            <a:endParaRPr lang="en-AU" sz="1600" i="0" dirty="0">
              <a:effectLst/>
              <a:ea typeface="Calibri" panose="020F0502020204030204" pitchFamily="34" charset="0"/>
            </a:endParaRPr>
          </a:p>
          <a:p>
            <a:pPr>
              <a:lnSpc>
                <a:spcPct val="107000"/>
              </a:lnSpc>
              <a:spcAft>
                <a:spcPts val="800"/>
              </a:spcAft>
            </a:pPr>
            <a:endParaRPr lang="en-AU" sz="1600" i="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08362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9894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0F802-61F8-02E3-07CD-5F12A760F4B9}"/>
              </a:ext>
            </a:extLst>
          </p:cNvPr>
          <p:cNvSpPr>
            <a:spLocks noGrp="1"/>
          </p:cNvSpPr>
          <p:nvPr>
            <p:ph type="title"/>
          </p:nvPr>
        </p:nvSpPr>
        <p:spPr>
          <a:xfrm>
            <a:off x="837720" y="669925"/>
            <a:ext cx="8315158" cy="1325563"/>
          </a:xfrm>
        </p:spPr>
        <p:txBody>
          <a:bodyPr/>
          <a:lstStyle/>
          <a:p>
            <a:r>
              <a:rPr lang="en-AU" sz="3200" b="1" i="0" dirty="0">
                <a:solidFill>
                  <a:srgbClr val="0E4978"/>
                </a:solidFill>
                <a:effectLst/>
                <a:latin typeface="Arial" panose="020B0604020202020204" pitchFamily="34" charset="0"/>
                <a:ea typeface="Calibri" panose="020F0502020204030204" pitchFamily="34" charset="0"/>
                <a:cs typeface="Arial" panose="020B0604020202020204" pitchFamily="34" charset="0"/>
              </a:rPr>
              <a:t>2023 Mayor’s Telstra Innovation Awards</a:t>
            </a:r>
            <a:br>
              <a:rPr lang="en-AU" sz="2400" i="0" dirty="0">
                <a:solidFill>
                  <a:srgbClr val="0E4978"/>
                </a:solidFill>
                <a:effectLst/>
                <a:latin typeface="Arial" panose="020B0604020202020204" pitchFamily="34" charset="0"/>
                <a:ea typeface="Calibri" panose="020F0502020204030204" pitchFamily="34" charset="0"/>
                <a:cs typeface="Arial" panose="020B0604020202020204" pitchFamily="34" charset="0"/>
              </a:rPr>
            </a:br>
            <a:endParaRPr lang="en-AU" dirty="0">
              <a:solidFill>
                <a:srgbClr val="0E4978"/>
              </a:solidFill>
            </a:endParaRPr>
          </a:p>
        </p:txBody>
      </p:sp>
      <p:sp>
        <p:nvSpPr>
          <p:cNvPr id="3" name="Content Placeholder 2">
            <a:extLst>
              <a:ext uri="{FF2B5EF4-FFF2-40B4-BE49-F238E27FC236}">
                <a16:creationId xmlns:a16="http://schemas.microsoft.com/office/drawing/2014/main" id="{9148D0A2-7FBC-3122-D8FD-5A5490D3BDD1}"/>
              </a:ext>
            </a:extLst>
          </p:cNvPr>
          <p:cNvSpPr>
            <a:spLocks noGrp="1"/>
          </p:cNvSpPr>
          <p:nvPr>
            <p:ph idx="1"/>
          </p:nvPr>
        </p:nvSpPr>
        <p:spPr>
          <a:xfrm>
            <a:off x="837720" y="1714952"/>
            <a:ext cx="9063518" cy="4426629"/>
          </a:xfrm>
        </p:spPr>
        <p:txBody>
          <a:bodyPr>
            <a:noAutofit/>
          </a:bodyPr>
          <a:lstStyle/>
          <a:p>
            <a:pPr>
              <a:lnSpc>
                <a:spcPct val="100000"/>
              </a:lnSpc>
            </a:pPr>
            <a:r>
              <a:rPr lang="en-AU" sz="1600" i="0" dirty="0">
                <a:effectLst/>
                <a:latin typeface="Arial" panose="020B0604020202020204" pitchFamily="34" charset="0"/>
                <a:ea typeface="Calibri" panose="020F0502020204030204" pitchFamily="34" charset="0"/>
                <a:cs typeface="Arial" panose="020B0604020202020204" pitchFamily="34" charset="0"/>
              </a:rPr>
              <a:t>Sunshine Coast Council is proud to partner with Telstra and Study Sunshine Coast to deliver the Mayor’s Telstra Innovation Awards 2023. The 2023 MTIA are open to all year 9 to 12 high school students within the Sunshine Coast Council local government area. Students can work in teams of up to three student and have the opportunity to create, innovate and collaborate by bringing their creative idea or business solution to life. There will be over $10,000 in prizes to share in including a personal mentor start-up incubator experience! Plus finalist teams have the opportunity to work with industry mentors and experts to further develop their idea and critical thinking.</a:t>
            </a:r>
          </a:p>
          <a:p>
            <a:pPr>
              <a:lnSpc>
                <a:spcPct val="100000"/>
              </a:lnSpc>
            </a:pPr>
            <a:r>
              <a:rPr lang="en-AU" sz="1600" i="0" dirty="0">
                <a:solidFill>
                  <a:srgbClr val="E6A03A"/>
                </a:solidFill>
                <a:effectLst/>
                <a:latin typeface="Arial" panose="020B0604020202020204" pitchFamily="34" charset="0"/>
                <a:ea typeface="Calibri" panose="020F0502020204030204" pitchFamily="34" charset="0"/>
                <a:cs typeface="Arial" panose="020B0604020202020204" pitchFamily="34" charset="0"/>
              </a:rPr>
              <a:t>“</a:t>
            </a:r>
            <a:r>
              <a:rPr lang="en-AU" sz="1600" dirty="0">
                <a:solidFill>
                  <a:srgbClr val="E6A03A"/>
                </a:solidFill>
                <a:effectLst/>
                <a:latin typeface="Arial" panose="020B0604020202020204" pitchFamily="34" charset="0"/>
                <a:ea typeface="Calibri" panose="020F0502020204030204" pitchFamily="34" charset="0"/>
                <a:cs typeface="Arial" panose="020B0604020202020204" pitchFamily="34" charset="0"/>
              </a:rPr>
              <a:t>Our involvement in MTIA has been invaluable. We have discovered new business opportunities as a result of having been involved in MTIA. The experiences have provided us with phenomenal learning experiences. MTIA has created opportunities to learn new skills, network with others and collaborate as part of a team. Being involved in the competition was also lots of fun!”  </a:t>
            </a:r>
            <a:br>
              <a:rPr lang="en-AU" sz="1600" dirty="0">
                <a:solidFill>
                  <a:srgbClr val="E6A03A"/>
                </a:solidFill>
                <a:effectLst/>
                <a:latin typeface="Arial" panose="020B0604020202020204" pitchFamily="34" charset="0"/>
                <a:ea typeface="Calibri" panose="020F0502020204030204" pitchFamily="34" charset="0"/>
                <a:cs typeface="Arial" panose="020B0604020202020204" pitchFamily="34" charset="0"/>
              </a:rPr>
            </a:br>
            <a:r>
              <a:rPr lang="en-AU" sz="1600" b="1" i="0" dirty="0">
                <a:solidFill>
                  <a:srgbClr val="E6A03A"/>
                </a:solidFill>
                <a:effectLst/>
                <a:latin typeface="Arial" panose="020B0604020202020204" pitchFamily="34" charset="0"/>
                <a:ea typeface="Calibri" panose="020F0502020204030204" pitchFamily="34" charset="0"/>
                <a:cs typeface="Arial" panose="020B0604020202020204" pitchFamily="34" charset="0"/>
              </a:rPr>
              <a:t>Bird Bell, 2022 MTIA Winning Team</a:t>
            </a:r>
            <a:br>
              <a:rPr lang="en-AU" sz="1600" i="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br>
              <a:rPr lang="en-AU" sz="1600" i="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AU" sz="1600" i="0" dirty="0">
                <a:effectLst/>
                <a:latin typeface="Arial" panose="020B0604020202020204" pitchFamily="34" charset="0"/>
                <a:ea typeface="Calibri" panose="020F0502020204030204" pitchFamily="34" charset="0"/>
                <a:cs typeface="Arial" panose="020B0604020202020204" pitchFamily="34" charset="0"/>
              </a:rPr>
              <a:t>For more information about the 2023 MTIA including entry criteria, key dates and critical information, please read the </a:t>
            </a:r>
            <a:r>
              <a:rPr lang="en-AU" sz="1600" b="1" i="0" dirty="0">
                <a:effectLst/>
                <a:latin typeface="Arial" panose="020B0604020202020204" pitchFamily="34" charset="0"/>
                <a:ea typeface="Calibri" panose="020F0502020204030204" pitchFamily="34" charset="0"/>
                <a:cs typeface="Arial" panose="020B0604020202020204" pitchFamily="34" charset="0"/>
              </a:rPr>
              <a:t>Student Handbook</a:t>
            </a:r>
            <a:r>
              <a:rPr lang="en-AU" sz="1600" i="0" dirty="0">
                <a:effectLst/>
                <a:latin typeface="Arial" panose="020B0604020202020204" pitchFamily="34" charset="0"/>
                <a:ea typeface="Calibri" panose="020F0502020204030204" pitchFamily="34" charset="0"/>
                <a:cs typeface="Arial" panose="020B0604020202020204" pitchFamily="34" charset="0"/>
              </a:rPr>
              <a:t>.</a:t>
            </a:r>
            <a:r>
              <a:rPr lang="en-AU" sz="1600" i="0" dirty="0">
                <a:latin typeface="Arial" panose="020B0604020202020204" pitchFamily="34" charset="0"/>
                <a:ea typeface="Calibri" panose="020F0502020204030204" pitchFamily="34" charset="0"/>
                <a:cs typeface="Arial" panose="020B0604020202020204" pitchFamily="34" charset="0"/>
              </a:rPr>
              <a:t> </a:t>
            </a:r>
            <a:r>
              <a:rPr lang="en-AU" sz="1600" i="0" dirty="0">
                <a:effectLst/>
                <a:latin typeface="Arial" panose="020B0604020202020204" pitchFamily="34" charset="0"/>
                <a:ea typeface="Calibri" panose="020F0502020204030204" pitchFamily="34" charset="0"/>
                <a:cs typeface="Arial" panose="020B0604020202020204" pitchFamily="34" charset="0"/>
              </a:rPr>
              <a:t>This document provides student teams with further details about the team entry form and guidelines. </a:t>
            </a:r>
          </a:p>
          <a:p>
            <a:pPr>
              <a:lnSpc>
                <a:spcPct val="100000"/>
              </a:lnSpc>
            </a:pPr>
            <a:endParaRPr lang="en-AU" sz="160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4776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9F221E45-DA77-7FA8-64DA-ACE55993AB2D}"/>
              </a:ext>
            </a:extLst>
          </p:cNvPr>
          <p:cNvSpPr>
            <a:spLocks noGrp="1"/>
          </p:cNvSpPr>
          <p:nvPr>
            <p:ph type="title"/>
          </p:nvPr>
        </p:nvSpPr>
        <p:spPr>
          <a:xfrm>
            <a:off x="687225" y="1009034"/>
            <a:ext cx="7560000" cy="468312"/>
          </a:xfrm>
        </p:spPr>
        <p:txBody>
          <a:bodyPr>
            <a:noAutofit/>
          </a:bodyPr>
          <a:lstStyle/>
          <a:p>
            <a:r>
              <a:rPr lang="en-AU" sz="3500" dirty="0">
                <a:solidFill>
                  <a:srgbClr val="0E4978"/>
                </a:solidFill>
              </a:rPr>
              <a:t>Entry Guidelines</a:t>
            </a:r>
          </a:p>
        </p:txBody>
      </p:sp>
      <p:sp>
        <p:nvSpPr>
          <p:cNvPr id="5" name="Text Placeholder 2">
            <a:extLst>
              <a:ext uri="{FF2B5EF4-FFF2-40B4-BE49-F238E27FC236}">
                <a16:creationId xmlns:a16="http://schemas.microsoft.com/office/drawing/2014/main" id="{C6F06891-7BB4-19AA-CA36-2D6F46402235}"/>
              </a:ext>
            </a:extLst>
          </p:cNvPr>
          <p:cNvSpPr>
            <a:spLocks noGrp="1"/>
          </p:cNvSpPr>
          <p:nvPr>
            <p:ph idx="1"/>
          </p:nvPr>
        </p:nvSpPr>
        <p:spPr>
          <a:xfrm>
            <a:off x="687224" y="1779129"/>
            <a:ext cx="10285576" cy="3226823"/>
          </a:xfrm>
          <a:prstGeom prst="rect">
            <a:avLst/>
          </a:prstGeom>
        </p:spPr>
        <p:txBody>
          <a:bodyPr vert="horz" lIns="91440" tIns="45720" rIns="91440" bIns="45720" rtlCol="0">
            <a:noAutofit/>
          </a:bodyPr>
          <a:lstStyle>
            <a:lvl1pPr>
              <a:defRPr i="1"/>
            </a:lvl1pPr>
          </a:lstStyle>
          <a:p>
            <a:pPr>
              <a:lnSpc>
                <a:spcPct val="100000"/>
              </a:lnSpc>
            </a:pPr>
            <a:r>
              <a:rPr lang="en-AU" sz="1600" b="1" i="0" dirty="0">
                <a:effectLst/>
                <a:latin typeface="Arial" panose="020B0604020202020204" pitchFamily="34" charset="0"/>
                <a:ea typeface="Calibri" panose="020F0502020204030204" pitchFamily="34" charset="0"/>
                <a:cs typeface="Arial" panose="020B0604020202020204" pitchFamily="34" charset="0"/>
              </a:rPr>
              <a:t>Phase 1 Entries</a:t>
            </a:r>
            <a:br>
              <a:rPr lang="en-AU" sz="1600" b="1" i="0" dirty="0">
                <a:effectLst/>
                <a:latin typeface="Arial" panose="020B0604020202020204" pitchFamily="34" charset="0"/>
                <a:ea typeface="Calibri" panose="020F0502020204030204" pitchFamily="34" charset="0"/>
                <a:cs typeface="Arial" panose="020B0604020202020204" pitchFamily="34" charset="0"/>
              </a:rPr>
            </a:br>
            <a:r>
              <a:rPr lang="en-AU" sz="1600" i="0" dirty="0">
                <a:effectLst/>
                <a:latin typeface="Arial" panose="020B0604020202020204" pitchFamily="34" charset="0"/>
                <a:ea typeface="Calibri" panose="020F0502020204030204" pitchFamily="34" charset="0"/>
                <a:cs typeface="Arial" panose="020B0604020202020204" pitchFamily="34" charset="0"/>
              </a:rPr>
              <a:t>Phase 1 is about student teams coming up with an innovative idea, creative concept or business solution or further developing an existing idea of concept. There is no restrictions on topics or themes.</a:t>
            </a:r>
          </a:p>
          <a:p>
            <a:pPr>
              <a:lnSpc>
                <a:spcPct val="100000"/>
              </a:lnSpc>
            </a:pPr>
            <a:r>
              <a:rPr lang="en-AU" sz="1600" i="0" dirty="0">
                <a:effectLst/>
                <a:latin typeface="Arial" panose="020B0604020202020204" pitchFamily="34" charset="0"/>
                <a:ea typeface="Calibri" panose="020F0502020204030204" pitchFamily="34" charset="0"/>
                <a:cs typeface="Arial" panose="020B0604020202020204" pitchFamily="34" charset="0"/>
              </a:rPr>
              <a:t>This year we have provided an “Ideas Guide” with some potential entry themes if student teams are stuck for ideas or would like to pick a topic relevant to the local Sunshine Coast region.</a:t>
            </a:r>
            <a:br>
              <a:rPr lang="en-AU" sz="1600" i="0" dirty="0">
                <a:effectLst/>
                <a:latin typeface="Arial" panose="020B0604020202020204" pitchFamily="34" charset="0"/>
                <a:ea typeface="Calibri" panose="020F0502020204030204" pitchFamily="34" charset="0"/>
                <a:cs typeface="Arial" panose="020B0604020202020204" pitchFamily="34" charset="0"/>
              </a:rPr>
            </a:br>
            <a:br>
              <a:rPr lang="en-AU" sz="1600" i="0" dirty="0">
                <a:effectLst/>
                <a:latin typeface="Arial" panose="020B0604020202020204" pitchFamily="34" charset="0"/>
                <a:ea typeface="Calibri" panose="020F0502020204030204" pitchFamily="34" charset="0"/>
                <a:cs typeface="Arial" panose="020B0604020202020204" pitchFamily="34" charset="0"/>
              </a:rPr>
            </a:br>
            <a:r>
              <a:rPr lang="en-AU" sz="1600" b="1" i="0" dirty="0">
                <a:effectLst/>
                <a:latin typeface="Arial" panose="020B0604020202020204" pitchFamily="34" charset="0"/>
                <a:ea typeface="Calibri" panose="020F0502020204030204" pitchFamily="34" charset="0"/>
                <a:cs typeface="Arial" panose="020B0604020202020204" pitchFamily="34" charset="0"/>
              </a:rPr>
              <a:t>Ideas Guide</a:t>
            </a:r>
            <a:br>
              <a:rPr lang="en-AU" sz="1600" b="1" i="0" dirty="0">
                <a:effectLst/>
                <a:latin typeface="Arial" panose="020B0604020202020204" pitchFamily="34" charset="0"/>
                <a:ea typeface="Calibri" panose="020F0502020204030204" pitchFamily="34" charset="0"/>
                <a:cs typeface="Arial" panose="020B0604020202020204" pitchFamily="34" charset="0"/>
              </a:rPr>
            </a:br>
            <a:r>
              <a:rPr lang="en-AU" sz="1600" i="0" dirty="0">
                <a:effectLst/>
                <a:latin typeface="Arial" panose="020B0604020202020204" pitchFamily="34" charset="0"/>
                <a:ea typeface="Calibri" panose="020F0502020204030204" pitchFamily="34" charset="0"/>
                <a:cs typeface="Arial" panose="020B0604020202020204" pitchFamily="34" charset="0"/>
              </a:rPr>
              <a:t>In the following pages we have listed details about Sustainable Development Goals (SDGs) that relate to the Sunshine Coast region as part of the Sunshine Coast Council’s </a:t>
            </a:r>
            <a:r>
              <a:rPr lang="en-AU" sz="1600" i="0" dirty="0">
                <a:solidFill>
                  <a:srgbClr val="3F3F3F"/>
                </a:solidFill>
                <a:effectLst/>
                <a:latin typeface="Arial" panose="020B0604020202020204" pitchFamily="34" charset="0"/>
                <a:cs typeface="Arial" panose="020B0604020202020204" pitchFamily="34" charset="0"/>
              </a:rPr>
              <a:t>Regional Economic Development Strategy</a:t>
            </a:r>
            <a:r>
              <a:rPr lang="en-AU" sz="1600" i="0" dirty="0">
                <a:effectLst/>
                <a:latin typeface="Arial" panose="020B0604020202020204" pitchFamily="34" charset="0"/>
                <a:ea typeface="Calibri" panose="020F0502020204030204" pitchFamily="34" charset="0"/>
                <a:cs typeface="Arial" panose="020B0604020202020204" pitchFamily="34" charset="0"/>
              </a:rPr>
              <a:t> plan and are also a focus of the local business community. Student teams can use these as a guide to help you refine your innovative idea, creative concept or business solution or you can use your own topic. </a:t>
            </a:r>
          </a:p>
          <a:p>
            <a:pPr>
              <a:lnSpc>
                <a:spcPct val="100000"/>
              </a:lnSpc>
              <a:spcAft>
                <a:spcPts val="800"/>
              </a:spcAft>
            </a:pPr>
            <a:endParaRPr lang="en-US" sz="1600" i="0" dirty="0">
              <a:effectLst/>
              <a:latin typeface="Arial" panose="020B0604020202020204" pitchFamily="34" charset="0"/>
              <a:ea typeface="Calibri" panose="020F0502020204030204" pitchFamily="34" charset="0"/>
              <a:cs typeface="Arial" panose="020B0604020202020204" pitchFamily="34" charset="0"/>
            </a:endParaRPr>
          </a:p>
        </p:txBody>
      </p:sp>
      <p:pic>
        <p:nvPicPr>
          <p:cNvPr id="10" name="Picture 9" descr="Text&#10;&#10;Description automatically generated with low confidence">
            <a:extLst>
              <a:ext uri="{FF2B5EF4-FFF2-40B4-BE49-F238E27FC236}">
                <a16:creationId xmlns:a16="http://schemas.microsoft.com/office/drawing/2014/main" id="{E38D3E82-2416-86B7-C76A-1A1AB85DBE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879" y="4881965"/>
            <a:ext cx="6304180" cy="1000182"/>
          </a:xfrm>
          <a:prstGeom prst="rect">
            <a:avLst/>
          </a:prstGeom>
        </p:spPr>
      </p:pic>
    </p:spTree>
    <p:extLst>
      <p:ext uri="{BB962C8B-B14F-4D97-AF65-F5344CB8AC3E}">
        <p14:creationId xmlns:p14="http://schemas.microsoft.com/office/powerpoint/2010/main" val="70637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5FCD5A06-A888-2D5B-6361-15E35D92216A}"/>
              </a:ext>
            </a:extLst>
          </p:cNvPr>
          <p:cNvSpPr txBox="1">
            <a:spLocks/>
          </p:cNvSpPr>
          <p:nvPr/>
        </p:nvSpPr>
        <p:spPr>
          <a:xfrm>
            <a:off x="1487326" y="1251915"/>
            <a:ext cx="7560000" cy="468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a:lstStyle>
          <a:p>
            <a:r>
              <a:rPr lang="en-AU" sz="2000" dirty="0">
                <a:solidFill>
                  <a:srgbClr val="DD6616"/>
                </a:solidFill>
              </a:rPr>
              <a:t>Industry, Innovation and Infrastructure</a:t>
            </a:r>
          </a:p>
        </p:txBody>
      </p:sp>
      <p:sp>
        <p:nvSpPr>
          <p:cNvPr id="5" name="Text Placeholder 2">
            <a:extLst>
              <a:ext uri="{FF2B5EF4-FFF2-40B4-BE49-F238E27FC236}">
                <a16:creationId xmlns:a16="http://schemas.microsoft.com/office/drawing/2014/main" id="{66DBE519-6705-5652-8A18-8B04221162A4}"/>
              </a:ext>
            </a:extLst>
          </p:cNvPr>
          <p:cNvSpPr txBox="1">
            <a:spLocks/>
          </p:cNvSpPr>
          <p:nvPr/>
        </p:nvSpPr>
        <p:spPr>
          <a:xfrm>
            <a:off x="687225" y="1939921"/>
            <a:ext cx="10271288" cy="335182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2000" i="1" kern="1200">
                <a:solidFill>
                  <a:schemeClr val="bg2">
                    <a:lumMod val="25000"/>
                  </a:schemeClr>
                </a:solidFill>
                <a:latin typeface="+mn-lt"/>
                <a:ea typeface="+mn-ea"/>
                <a:cs typeface="+mn-cs"/>
              </a:defRPr>
            </a:lvl1pPr>
            <a:lvl2pPr marL="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2pPr>
            <a:lvl3pPr marL="6876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3pPr>
            <a:lvl4pPr marL="1144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bg2">
                    <a:lumMod val="25000"/>
                  </a:schemeClr>
                </a:solidFill>
                <a:latin typeface="+mn-lt"/>
                <a:ea typeface="+mn-ea"/>
                <a:cs typeface="+mn-cs"/>
              </a:defRPr>
            </a:lvl4pPr>
            <a:lvl5pPr marL="16020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7000"/>
              </a:lnSpc>
              <a:spcAft>
                <a:spcPts val="800"/>
              </a:spcAft>
            </a:pPr>
            <a:r>
              <a:rPr lang="en-AU" sz="1600" spc="-60" dirty="0">
                <a:effectLst/>
                <a:latin typeface="Arial" panose="020B0604020202020204" pitchFamily="34" charset="0"/>
                <a:ea typeface="Times New Roman" panose="02020603050405020304" pitchFamily="18" charset="0"/>
                <a:cs typeface="Arial" panose="020B0604020202020204" pitchFamily="34" charset="0"/>
              </a:rPr>
              <a:t>SDG meaning: Build resilient infrastructure, promote inclusive and​ sustainable industrialization and foster innovation</a:t>
            </a:r>
          </a:p>
          <a:p>
            <a:pPr>
              <a:lnSpc>
                <a:spcPct val="107000"/>
              </a:lnSpc>
              <a:spcAft>
                <a:spcPts val="800"/>
              </a:spcAft>
            </a:pPr>
            <a:r>
              <a:rPr lang="en-AU" sz="1600" b="1" i="0" spc="-60" dirty="0">
                <a:latin typeface="Arial" panose="020B0604020202020204" pitchFamily="34" charset="0"/>
                <a:cs typeface="Arial" panose="020B0604020202020204" pitchFamily="34" charset="0"/>
              </a:rPr>
              <a:t>Suggested topics: </a:t>
            </a:r>
          </a:p>
          <a:p>
            <a:pPr marL="342900" lvl="0" indent="-342900">
              <a:lnSpc>
                <a:spcPct val="107000"/>
              </a:lnSpc>
              <a:spcAft>
                <a:spcPts val="800"/>
              </a:spcAft>
              <a:buFont typeface="Symbol" pitchFamily="2" charset="2"/>
              <a:buChar char=""/>
            </a:pPr>
            <a:r>
              <a:rPr lang="en-AU" sz="1600" i="0" dirty="0">
                <a:effectLst/>
                <a:latin typeface="Arial" panose="020B0604020202020204" pitchFamily="34" charset="0"/>
                <a:ea typeface="Times New Roman" panose="02020603050405020304" pitchFamily="18" charset="0"/>
                <a:cs typeface="Arial" panose="020B0604020202020204" pitchFamily="34" charset="0"/>
              </a:rPr>
              <a:t>What business ideas, creative solutions and/or technology can leverage the underwater high speed internet cable – fastest internet from Australia to Asia here in Maroochydore</a:t>
            </a:r>
            <a:endParaRPr lang="en-AU" sz="1600" i="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Symbol" pitchFamily="2" charset="2"/>
              <a:buChar char=""/>
            </a:pPr>
            <a:r>
              <a:rPr lang="en-AU" sz="1600" i="0" dirty="0">
                <a:effectLst/>
                <a:latin typeface="Arial" panose="020B0604020202020204" pitchFamily="34" charset="0"/>
                <a:ea typeface="Times New Roman" panose="02020603050405020304" pitchFamily="18" charset="0"/>
                <a:cs typeface="Arial" panose="020B0604020202020204" pitchFamily="34" charset="0"/>
              </a:rPr>
              <a:t>Business ideas around accessibility infrastructure especially as 2023 is the year of Accessibility in Tourism</a:t>
            </a:r>
            <a:endParaRPr lang="en-AU" sz="1600" i="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ct val="107000"/>
              </a:lnSpc>
              <a:spcAft>
                <a:spcPts val="800"/>
              </a:spcAft>
              <a:buFont typeface="Symbol" pitchFamily="2" charset="2"/>
              <a:buChar char=""/>
            </a:pPr>
            <a:r>
              <a:rPr lang="en-AU" sz="1600" i="0" dirty="0">
                <a:effectLst/>
                <a:latin typeface="Arial" panose="020B0604020202020204" pitchFamily="34" charset="0"/>
                <a:ea typeface="Times New Roman" panose="02020603050405020304" pitchFamily="18" charset="0"/>
                <a:cs typeface="Arial" panose="020B0604020202020204" pitchFamily="34" charset="0"/>
              </a:rPr>
              <a:t>Ideas around transport solutions and mobility </a:t>
            </a:r>
            <a:r>
              <a:rPr lang="en-AU" sz="1600" dirty="0">
                <a:effectLst/>
                <a:latin typeface="Arial" panose="020B0604020202020204" pitchFamily="34" charset="0"/>
                <a:cs typeface="Arial" panose="020B0604020202020204" pitchFamily="34" charset="0"/>
              </a:rPr>
              <a:t> </a:t>
            </a:r>
          </a:p>
          <a:p>
            <a:pPr>
              <a:lnSpc>
                <a:spcPct val="107000"/>
              </a:lnSpc>
              <a:spcAft>
                <a:spcPts val="800"/>
              </a:spcAft>
            </a:pPr>
            <a:endParaRPr lang="en-AU" sz="1600" i="0" dirty="0">
              <a:latin typeface="Arial" panose="020B0604020202020204" pitchFamily="34" charset="0"/>
              <a:ea typeface="Calibri" panose="020F050202020403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E253C7BF-A5EC-EEBF-5082-3ED4396EE5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0100" y="1186827"/>
            <a:ext cx="533400" cy="533400"/>
          </a:xfrm>
          <a:prstGeom prst="rect">
            <a:avLst/>
          </a:prstGeom>
        </p:spPr>
      </p:pic>
    </p:spTree>
    <p:extLst>
      <p:ext uri="{BB962C8B-B14F-4D97-AF65-F5344CB8AC3E}">
        <p14:creationId xmlns:p14="http://schemas.microsoft.com/office/powerpoint/2010/main" val="3769309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5FCD5A06-A888-2D5B-6361-15E35D92216A}"/>
              </a:ext>
            </a:extLst>
          </p:cNvPr>
          <p:cNvSpPr txBox="1">
            <a:spLocks/>
          </p:cNvSpPr>
          <p:nvPr/>
        </p:nvSpPr>
        <p:spPr>
          <a:xfrm>
            <a:off x="1430175" y="1251915"/>
            <a:ext cx="7560000" cy="468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a:lstStyle>
          <a:p>
            <a:r>
              <a:rPr lang="en-AU" sz="2000" dirty="0">
                <a:solidFill>
                  <a:srgbClr val="E6A03A"/>
                </a:solidFill>
              </a:rPr>
              <a:t>Sustainable Cities and Communities</a:t>
            </a:r>
          </a:p>
        </p:txBody>
      </p:sp>
      <p:sp>
        <p:nvSpPr>
          <p:cNvPr id="5" name="Text Placeholder 2">
            <a:extLst>
              <a:ext uri="{FF2B5EF4-FFF2-40B4-BE49-F238E27FC236}">
                <a16:creationId xmlns:a16="http://schemas.microsoft.com/office/drawing/2014/main" id="{66DBE519-6705-5652-8A18-8B04221162A4}"/>
              </a:ext>
            </a:extLst>
          </p:cNvPr>
          <p:cNvSpPr txBox="1">
            <a:spLocks/>
          </p:cNvSpPr>
          <p:nvPr/>
        </p:nvSpPr>
        <p:spPr>
          <a:xfrm>
            <a:off x="687225" y="1968497"/>
            <a:ext cx="10271288" cy="335182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2000" i="1" kern="1200">
                <a:solidFill>
                  <a:schemeClr val="bg2">
                    <a:lumMod val="25000"/>
                  </a:schemeClr>
                </a:solidFill>
                <a:latin typeface="+mn-lt"/>
                <a:ea typeface="+mn-ea"/>
                <a:cs typeface="+mn-cs"/>
              </a:defRPr>
            </a:lvl1pPr>
            <a:lvl2pPr marL="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2pPr>
            <a:lvl3pPr marL="6876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3pPr>
            <a:lvl4pPr marL="1144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bg2">
                    <a:lumMod val="25000"/>
                  </a:schemeClr>
                </a:solidFill>
                <a:latin typeface="+mn-lt"/>
                <a:ea typeface="+mn-ea"/>
                <a:cs typeface="+mn-cs"/>
              </a:defRPr>
            </a:lvl4pPr>
            <a:lvl5pPr marL="16020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sz="1600" spc="-60" dirty="0">
                <a:effectLst/>
                <a:latin typeface="Arial" panose="020B0604020202020204" pitchFamily="34" charset="0"/>
                <a:ea typeface="Times New Roman" panose="02020603050405020304" pitchFamily="18" charset="0"/>
                <a:cs typeface="Arial" panose="020B0604020202020204" pitchFamily="34" charset="0"/>
              </a:rPr>
              <a:t>SDG meaning: </a:t>
            </a:r>
            <a:r>
              <a:rPr lang="en-AU" sz="1600" b="0" spc="-60" dirty="0">
                <a:effectLst/>
                <a:latin typeface="Arial" panose="020B0604020202020204" pitchFamily="34" charset="0"/>
                <a:ea typeface="Times New Roman" panose="02020603050405020304" pitchFamily="18" charset="0"/>
                <a:cs typeface="Arial" panose="020B0604020202020204" pitchFamily="34" charset="0"/>
              </a:rPr>
              <a:t>Make cities and human settlements inclusive, safe, resilient and sustainable</a:t>
            </a:r>
            <a:endParaRPr lang="en-AU" sz="1600" b="1" dirty="0">
              <a:effectLst/>
              <a:latin typeface="Arial" panose="020B0604020202020204" pitchFamily="34" charset="0"/>
              <a:cs typeface="Arial" panose="020B0604020202020204" pitchFamily="34" charset="0"/>
            </a:endParaRPr>
          </a:p>
          <a:p>
            <a:pPr>
              <a:lnSpc>
                <a:spcPct val="107000"/>
              </a:lnSpc>
              <a:spcAft>
                <a:spcPts val="800"/>
              </a:spcAft>
            </a:pPr>
            <a:r>
              <a:rPr lang="en-AU" sz="1600" b="1" i="0" spc="-60" dirty="0">
                <a:latin typeface="Arial" panose="020B0604020202020204" pitchFamily="34" charset="0"/>
                <a:cs typeface="Arial" panose="020B0604020202020204" pitchFamily="34" charset="0"/>
              </a:rPr>
              <a:t>Suggested topics: </a:t>
            </a:r>
          </a:p>
          <a:p>
            <a:pPr marL="342900" lvl="0" indent="-342900">
              <a:lnSpc>
                <a:spcPct val="107000"/>
              </a:lnSpc>
              <a:spcAft>
                <a:spcPts val="800"/>
              </a:spcAft>
              <a:buFont typeface="Symbol" pitchFamily="2" charset="2"/>
              <a:buChar char=""/>
            </a:pPr>
            <a:r>
              <a:rPr lang="en-AU" sz="1600" i="0" dirty="0">
                <a:effectLst/>
                <a:latin typeface="Arial" panose="020B0604020202020204" pitchFamily="34" charset="0"/>
                <a:ea typeface="Times New Roman" panose="02020603050405020304" pitchFamily="18" charset="0"/>
                <a:cs typeface="Arial" panose="020B0604020202020204" pitchFamily="34" charset="0"/>
              </a:rPr>
              <a:t>What business idea, creative solution and/or technology can leverage the SC’s UNESCO Biosphere title of sustainable communities living in union with their environment</a:t>
            </a:r>
            <a:endParaRPr lang="en-AU" sz="1600" i="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Symbol" pitchFamily="2" charset="2"/>
              <a:buChar char=""/>
            </a:pPr>
            <a:r>
              <a:rPr lang="en-AU" sz="1600" i="0" dirty="0">
                <a:effectLst/>
                <a:latin typeface="Arial" panose="020B0604020202020204" pitchFamily="34" charset="0"/>
                <a:ea typeface="Times New Roman" panose="02020603050405020304" pitchFamily="18" charset="0"/>
                <a:cs typeface="Arial" panose="020B0604020202020204" pitchFamily="34" charset="0"/>
              </a:rPr>
              <a:t>What environmental and local issues does Council need help with addressing, providing solutions for?</a:t>
            </a:r>
            <a:endParaRPr lang="en-AU" sz="1600" i="0" dirty="0">
              <a:effectLst/>
              <a:latin typeface="Arial" panose="020B0604020202020204" pitchFamily="34" charset="0"/>
              <a:ea typeface="Calibri" panose="020F0502020204030204" pitchFamily="34" charset="0"/>
              <a:cs typeface="Arial" panose="020B0604020202020204" pitchFamily="34" charset="0"/>
            </a:endParaRPr>
          </a:p>
          <a:p>
            <a:pPr marL="742950" lvl="1" indent="-285750">
              <a:lnSpc>
                <a:spcPct val="107000"/>
              </a:lnSpc>
              <a:spcAft>
                <a:spcPts val="800"/>
              </a:spcAft>
              <a:buFont typeface="Courier New" panose="02070309020205020404" pitchFamily="49" charset="0"/>
              <a:buChar char="o"/>
            </a:pPr>
            <a:r>
              <a:rPr lang="en-AU" dirty="0">
                <a:effectLst/>
                <a:latin typeface="Arial" panose="020B0604020202020204" pitchFamily="34" charset="0"/>
                <a:ea typeface="Times New Roman" panose="02020603050405020304" pitchFamily="18" charset="0"/>
                <a:cs typeface="Arial" panose="020B0604020202020204" pitchFamily="34" charset="0"/>
              </a:rPr>
              <a:t>or what does the community want to achieve and optimise by being a joint host city of the 2032 Olympic Games?</a:t>
            </a:r>
            <a:endParaRPr lang="en-AU" i="1" dirty="0">
              <a:latin typeface="Arial" panose="020B0604020202020204" pitchFamily="34" charset="0"/>
              <a:ea typeface="Times New Roman" panose="02020603050405020304" pitchFamily="18" charset="0"/>
              <a:cs typeface="Arial" panose="020B0604020202020204" pitchFamily="34" charset="0"/>
            </a:endParaRPr>
          </a:p>
          <a:p>
            <a:pPr marL="742950" lvl="1" indent="-285750">
              <a:lnSpc>
                <a:spcPct val="107000"/>
              </a:lnSpc>
              <a:spcAft>
                <a:spcPts val="800"/>
              </a:spcAft>
              <a:buFont typeface="Courier New" panose="02070309020205020404" pitchFamily="49" charset="0"/>
              <a:buChar char="o"/>
            </a:pPr>
            <a:r>
              <a:rPr lang="en-AU" i="0" dirty="0">
                <a:effectLst/>
                <a:latin typeface="Arial" panose="020B0604020202020204" pitchFamily="34" charset="0"/>
                <a:ea typeface="Times New Roman" panose="02020603050405020304" pitchFamily="18" charset="0"/>
                <a:cs typeface="Arial" panose="020B0604020202020204" pitchFamily="34" charset="0"/>
              </a:rPr>
              <a:t>or how do we maximise the Tourism opportunity?</a:t>
            </a:r>
            <a:r>
              <a:rPr lang="en-AU" i="0" dirty="0">
                <a:effectLst/>
                <a:latin typeface="Arial" panose="020B0604020202020204" pitchFamily="34" charset="0"/>
                <a:cs typeface="Arial" panose="020B0604020202020204" pitchFamily="34" charset="0"/>
              </a:rPr>
              <a:t> </a:t>
            </a:r>
            <a:endParaRPr lang="en-AU" i="0" dirty="0">
              <a:latin typeface="Arial" panose="020B0604020202020204" pitchFamily="34" charset="0"/>
              <a:ea typeface="Calibri" panose="020F0502020204030204" pitchFamily="34" charset="0"/>
              <a:cs typeface="Arial" panose="020B0604020202020204" pitchFamily="34" charset="0"/>
            </a:endParaRPr>
          </a:p>
        </p:txBody>
      </p:sp>
      <p:pic>
        <p:nvPicPr>
          <p:cNvPr id="3" name="Picture 2" descr="Icon&#10;&#10;Description automatically generated">
            <a:extLst>
              <a:ext uri="{FF2B5EF4-FFF2-40B4-BE49-F238E27FC236}">
                <a16:creationId xmlns:a16="http://schemas.microsoft.com/office/drawing/2014/main" id="{C4895BF7-CA2E-C1DE-AE6C-2ADCFF6E96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225" y="1110627"/>
            <a:ext cx="609600" cy="609600"/>
          </a:xfrm>
          <a:prstGeom prst="rect">
            <a:avLst/>
          </a:prstGeom>
        </p:spPr>
      </p:pic>
    </p:spTree>
    <p:extLst>
      <p:ext uri="{BB962C8B-B14F-4D97-AF65-F5344CB8AC3E}">
        <p14:creationId xmlns:p14="http://schemas.microsoft.com/office/powerpoint/2010/main" val="996148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5FCD5A06-A888-2D5B-6361-15E35D92216A}"/>
              </a:ext>
            </a:extLst>
          </p:cNvPr>
          <p:cNvSpPr txBox="1">
            <a:spLocks/>
          </p:cNvSpPr>
          <p:nvPr/>
        </p:nvSpPr>
        <p:spPr>
          <a:xfrm>
            <a:off x="1615914" y="1251915"/>
            <a:ext cx="7560000" cy="468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a:lstStyle>
          <a:p>
            <a:r>
              <a:rPr lang="en-AU" sz="2000" dirty="0">
                <a:solidFill>
                  <a:srgbClr val="BE9743"/>
                </a:solidFill>
              </a:rPr>
              <a:t>Responsible Consumption</a:t>
            </a:r>
          </a:p>
        </p:txBody>
      </p:sp>
      <p:sp>
        <p:nvSpPr>
          <p:cNvPr id="5" name="Text Placeholder 2">
            <a:extLst>
              <a:ext uri="{FF2B5EF4-FFF2-40B4-BE49-F238E27FC236}">
                <a16:creationId xmlns:a16="http://schemas.microsoft.com/office/drawing/2014/main" id="{66DBE519-6705-5652-8A18-8B04221162A4}"/>
              </a:ext>
            </a:extLst>
          </p:cNvPr>
          <p:cNvSpPr txBox="1">
            <a:spLocks/>
          </p:cNvSpPr>
          <p:nvPr/>
        </p:nvSpPr>
        <p:spPr>
          <a:xfrm>
            <a:off x="687225" y="1854192"/>
            <a:ext cx="10271288" cy="410369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2000" i="1" kern="1200">
                <a:solidFill>
                  <a:schemeClr val="bg2">
                    <a:lumMod val="25000"/>
                  </a:schemeClr>
                </a:solidFill>
                <a:latin typeface="+mn-lt"/>
                <a:ea typeface="+mn-ea"/>
                <a:cs typeface="+mn-cs"/>
              </a:defRPr>
            </a:lvl1pPr>
            <a:lvl2pPr marL="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2pPr>
            <a:lvl3pPr marL="6876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3pPr>
            <a:lvl4pPr marL="1144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bg2">
                    <a:lumMod val="25000"/>
                  </a:schemeClr>
                </a:solidFill>
                <a:latin typeface="+mn-lt"/>
                <a:ea typeface="+mn-ea"/>
                <a:cs typeface="+mn-cs"/>
              </a:defRPr>
            </a:lvl4pPr>
            <a:lvl5pPr marL="16020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sz="1600" spc="-60" dirty="0">
                <a:effectLst/>
                <a:latin typeface="Arial" panose="020B0604020202020204" pitchFamily="34" charset="0"/>
                <a:ea typeface="Times New Roman" panose="02020603050405020304" pitchFamily="18" charset="0"/>
                <a:cs typeface="Arial" panose="020B0604020202020204" pitchFamily="34" charset="0"/>
              </a:rPr>
              <a:t>SDG meaning: </a:t>
            </a:r>
            <a:r>
              <a:rPr lang="en-AU" sz="1600" b="0" spc="-60" dirty="0">
                <a:effectLst/>
                <a:latin typeface="Arial" panose="020B0604020202020204" pitchFamily="34" charset="0"/>
                <a:ea typeface="Times New Roman" panose="02020603050405020304" pitchFamily="18" charset="0"/>
                <a:cs typeface="Arial" panose="020B0604020202020204" pitchFamily="34" charset="0"/>
              </a:rPr>
              <a:t>Ensure sustainable consumption and production patterns</a:t>
            </a:r>
            <a:endParaRPr lang="en-AU" sz="1600" b="1" dirty="0">
              <a:effectLst/>
              <a:latin typeface="Arial" panose="020B0604020202020204" pitchFamily="34" charset="0"/>
              <a:cs typeface="Arial" panose="020B0604020202020204" pitchFamily="34" charset="0"/>
            </a:endParaRPr>
          </a:p>
          <a:p>
            <a:pPr>
              <a:lnSpc>
                <a:spcPct val="107000"/>
              </a:lnSpc>
              <a:spcAft>
                <a:spcPts val="800"/>
              </a:spcAft>
            </a:pPr>
            <a:r>
              <a:rPr lang="en-AU" sz="1600" b="1" i="0" spc="-60" dirty="0">
                <a:latin typeface="Arial" panose="020B0604020202020204" pitchFamily="34" charset="0"/>
                <a:cs typeface="Arial" panose="020B0604020202020204" pitchFamily="34" charset="0"/>
              </a:rPr>
              <a:t>Suggested topics: </a:t>
            </a:r>
          </a:p>
          <a:p>
            <a:pPr marL="342900" lvl="0" indent="-342900">
              <a:lnSpc>
                <a:spcPct val="100000"/>
              </a:lnSpc>
              <a:spcBef>
                <a:spcPts val="800"/>
              </a:spcBef>
              <a:spcAft>
                <a:spcPts val="600"/>
              </a:spcAft>
              <a:buFont typeface="Symbol" pitchFamily="2" charset="2"/>
              <a:buChar char=""/>
            </a:pPr>
            <a:r>
              <a:rPr lang="en-AU" sz="1600" i="0" dirty="0">
                <a:effectLst/>
                <a:latin typeface="Arial" panose="020B0604020202020204" pitchFamily="34" charset="0"/>
                <a:ea typeface="Times New Roman" panose="02020603050405020304" pitchFamily="18" charset="0"/>
                <a:cs typeface="Arial" panose="020B0604020202020204" pitchFamily="34" charset="0"/>
              </a:rPr>
              <a:t>What food production and or distribution ideas could be implemented to promote responsible consumption (</a:t>
            </a:r>
            <a:r>
              <a:rPr lang="en-AU" sz="1600" i="0" dirty="0" err="1">
                <a:effectLst/>
                <a:latin typeface="Arial" panose="020B0604020202020204" pitchFamily="34" charset="0"/>
                <a:ea typeface="Times New Roman" panose="02020603050405020304" pitchFamily="18" charset="0"/>
                <a:cs typeface="Arial" panose="020B0604020202020204" pitchFamily="34" charset="0"/>
              </a:rPr>
              <a:t>ie</a:t>
            </a:r>
            <a:r>
              <a:rPr lang="en-AU" sz="1600" i="0" dirty="0">
                <a:effectLst/>
                <a:latin typeface="Arial" panose="020B0604020202020204" pitchFamily="34" charset="0"/>
                <a:ea typeface="Times New Roman" panose="02020603050405020304" pitchFamily="18" charset="0"/>
                <a:cs typeface="Arial" panose="020B0604020202020204" pitchFamily="34" charset="0"/>
              </a:rPr>
              <a:t>. Biodegradable school canteen packaging)</a:t>
            </a:r>
            <a:endParaRPr lang="en-AU" sz="1600" i="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0000"/>
              </a:lnSpc>
              <a:spcBef>
                <a:spcPts val="800"/>
              </a:spcBef>
              <a:spcAft>
                <a:spcPts val="600"/>
              </a:spcAft>
              <a:buFont typeface="Symbol" pitchFamily="2" charset="2"/>
              <a:buChar char=""/>
            </a:pPr>
            <a:r>
              <a:rPr lang="en-AU" sz="1600" i="0" dirty="0">
                <a:effectLst/>
                <a:latin typeface="Arial" panose="020B0604020202020204" pitchFamily="34" charset="0"/>
                <a:ea typeface="Times New Roman" panose="02020603050405020304" pitchFamily="18" charset="0"/>
                <a:cs typeface="Arial" panose="020B0604020202020204" pitchFamily="34" charset="0"/>
              </a:rPr>
              <a:t>How can students look at business ideas that will complement the Blue Heart for sustainable food growth like seaweed</a:t>
            </a:r>
            <a:endParaRPr lang="en-AU" sz="1600" i="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0000"/>
              </a:lnSpc>
              <a:spcBef>
                <a:spcPts val="800"/>
              </a:spcBef>
              <a:spcAft>
                <a:spcPts val="600"/>
              </a:spcAft>
              <a:buFont typeface="Symbol" pitchFamily="2" charset="2"/>
              <a:buChar char=""/>
            </a:pPr>
            <a:r>
              <a:rPr lang="en-AU" sz="1600" i="0"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How can tourism take full account of its current and future economic, social and environmental impacts, addressing the needs of visitors, the industry, the environment and host communities – while aiming to leave the area better off from visitation.</a:t>
            </a:r>
            <a:r>
              <a:rPr lang="en-AU" sz="1600" i="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AU" sz="1600" i="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ct val="100000"/>
              </a:lnSpc>
              <a:spcBef>
                <a:spcPts val="800"/>
              </a:spcBef>
              <a:spcAft>
                <a:spcPts val="600"/>
              </a:spcAft>
              <a:buFont typeface="Symbol" pitchFamily="2" charset="2"/>
              <a:buChar char=""/>
            </a:pPr>
            <a:r>
              <a:rPr lang="en-AU" sz="1600" i="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What business solutions or technology can assist with </a:t>
            </a:r>
            <a:r>
              <a:rPr lang="en-AU" sz="1600" i="0"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Sustainable fashion and surf wear etc</a:t>
            </a:r>
            <a:r>
              <a:rPr lang="en-AU" sz="1600" i="0" dirty="0">
                <a:effectLst/>
                <a:latin typeface="Arial" panose="020B0604020202020204" pitchFamily="34" charset="0"/>
                <a:cs typeface="Arial" panose="020B0604020202020204" pitchFamily="34" charset="0"/>
              </a:rPr>
              <a:t> </a:t>
            </a:r>
          </a:p>
          <a:p>
            <a:pPr marL="342900" indent="-342900">
              <a:lnSpc>
                <a:spcPct val="100000"/>
              </a:lnSpc>
              <a:spcBef>
                <a:spcPts val="800"/>
              </a:spcBef>
              <a:spcAft>
                <a:spcPts val="600"/>
              </a:spcAft>
              <a:buFont typeface="Symbol" pitchFamily="2" charset="2"/>
              <a:buChar char=""/>
            </a:pPr>
            <a:r>
              <a:rPr lang="en-AU" sz="1600" i="0" dirty="0">
                <a:solidFill>
                  <a:srgbClr val="3F3F3F"/>
                </a:solidFill>
                <a:effectLst/>
                <a:latin typeface="Arial" panose="020B0604020202020204" pitchFamily="34" charset="0"/>
                <a:cs typeface="Arial" panose="020B0604020202020204" pitchFamily="34" charset="0"/>
              </a:rPr>
              <a:t>What innovative service or communication tool can help educate residents and businesses of responsible consumption and the circular economy?</a:t>
            </a:r>
          </a:p>
          <a:p>
            <a:pPr marL="342900" lvl="0" indent="-342900">
              <a:lnSpc>
                <a:spcPct val="107000"/>
              </a:lnSpc>
              <a:spcAft>
                <a:spcPts val="800"/>
              </a:spcAft>
              <a:buFont typeface="Symbol" pitchFamily="2" charset="2"/>
              <a:buChar char=""/>
            </a:pPr>
            <a:endParaRPr lang="en-AU" sz="1600" i="0" dirty="0">
              <a:latin typeface="Arial" panose="020B0604020202020204" pitchFamily="34" charset="0"/>
              <a:ea typeface="Calibri" panose="020F0502020204030204" pitchFamily="34" charset="0"/>
              <a:cs typeface="Arial" panose="020B0604020202020204" pitchFamily="34" charset="0"/>
            </a:endParaRPr>
          </a:p>
        </p:txBody>
      </p:sp>
      <p:pic>
        <p:nvPicPr>
          <p:cNvPr id="3" name="Picture 2" descr="A picture containing text, clipart&#10;&#10;Description automatically generated">
            <a:extLst>
              <a:ext uri="{FF2B5EF4-FFF2-40B4-BE49-F238E27FC236}">
                <a16:creationId xmlns:a16="http://schemas.microsoft.com/office/drawing/2014/main" id="{4EC55FA1-6374-73C1-5D73-0076A34DBF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2952" y="1251915"/>
            <a:ext cx="762000" cy="457200"/>
          </a:xfrm>
          <a:prstGeom prst="rect">
            <a:avLst/>
          </a:prstGeom>
        </p:spPr>
      </p:pic>
    </p:spTree>
    <p:extLst>
      <p:ext uri="{BB962C8B-B14F-4D97-AF65-F5344CB8AC3E}">
        <p14:creationId xmlns:p14="http://schemas.microsoft.com/office/powerpoint/2010/main" val="764439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5FCD5A06-A888-2D5B-6361-15E35D92216A}"/>
              </a:ext>
            </a:extLst>
          </p:cNvPr>
          <p:cNvSpPr txBox="1">
            <a:spLocks/>
          </p:cNvSpPr>
          <p:nvPr/>
        </p:nvSpPr>
        <p:spPr>
          <a:xfrm>
            <a:off x="1630200" y="1251915"/>
            <a:ext cx="7560000" cy="468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chemeClr val="bg2">
                    <a:lumMod val="25000"/>
                  </a:schemeClr>
                </a:solidFill>
                <a:latin typeface="Arial" panose="020B0604020202020204" pitchFamily="34" charset="0"/>
                <a:ea typeface="+mj-ea"/>
                <a:cs typeface="Arial" panose="020B0604020202020204" pitchFamily="34" charset="0"/>
              </a:defRPr>
            </a:lvl1pPr>
          </a:lstStyle>
          <a:p>
            <a:r>
              <a:rPr lang="en-AU" sz="2000" dirty="0">
                <a:solidFill>
                  <a:srgbClr val="557542"/>
                </a:solidFill>
              </a:rPr>
              <a:t>Climate Action</a:t>
            </a:r>
          </a:p>
        </p:txBody>
      </p:sp>
      <p:sp>
        <p:nvSpPr>
          <p:cNvPr id="5" name="Text Placeholder 2">
            <a:extLst>
              <a:ext uri="{FF2B5EF4-FFF2-40B4-BE49-F238E27FC236}">
                <a16:creationId xmlns:a16="http://schemas.microsoft.com/office/drawing/2014/main" id="{66DBE519-6705-5652-8A18-8B04221162A4}"/>
              </a:ext>
            </a:extLst>
          </p:cNvPr>
          <p:cNvSpPr txBox="1">
            <a:spLocks/>
          </p:cNvSpPr>
          <p:nvPr/>
        </p:nvSpPr>
        <p:spPr>
          <a:xfrm>
            <a:off x="687225" y="1854192"/>
            <a:ext cx="10271288" cy="384651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2000" i="1" kern="1200">
                <a:solidFill>
                  <a:schemeClr val="bg2">
                    <a:lumMod val="25000"/>
                  </a:schemeClr>
                </a:solidFill>
                <a:latin typeface="+mn-lt"/>
                <a:ea typeface="+mn-ea"/>
                <a:cs typeface="+mn-cs"/>
              </a:defRPr>
            </a:lvl1pPr>
            <a:lvl2pPr marL="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2pPr>
            <a:lvl3pPr marL="6876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3pPr>
            <a:lvl4pPr marL="1144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bg2">
                    <a:lumMod val="25000"/>
                  </a:schemeClr>
                </a:solidFill>
                <a:latin typeface="+mn-lt"/>
                <a:ea typeface="+mn-ea"/>
                <a:cs typeface="+mn-cs"/>
              </a:defRPr>
            </a:lvl4pPr>
            <a:lvl5pPr marL="1602000" indent="-228600" algn="l" defTabSz="914400" rtl="0" eaLnBrk="1" latinLnBrk="0" hangingPunct="1">
              <a:lnSpc>
                <a:spcPct val="90000"/>
              </a:lnSpc>
              <a:spcBef>
                <a:spcPts val="500"/>
              </a:spcBef>
              <a:buFont typeface="Arial" panose="020B0604020202020204" pitchFamily="34" charset="0"/>
              <a:buChar char="•"/>
              <a:defRPr sz="16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sz="1600" spc="-60" dirty="0">
                <a:effectLst/>
                <a:latin typeface="Arial" panose="020B0604020202020204" pitchFamily="34" charset="0"/>
                <a:ea typeface="Times New Roman" panose="02020603050405020304" pitchFamily="18" charset="0"/>
                <a:cs typeface="Arial" panose="020B0604020202020204" pitchFamily="34" charset="0"/>
              </a:rPr>
              <a:t>SDG meaning: </a:t>
            </a:r>
            <a:r>
              <a:rPr lang="en-AU" sz="1600" b="0" spc="-60" dirty="0">
                <a:effectLst/>
                <a:latin typeface="Arial" panose="020B0604020202020204" pitchFamily="34" charset="0"/>
                <a:ea typeface="Times New Roman" panose="02020603050405020304" pitchFamily="18" charset="0"/>
                <a:cs typeface="Arial" panose="020B0604020202020204" pitchFamily="34" charset="0"/>
              </a:rPr>
              <a:t>Take urgent action to combat climate change and its impacts</a:t>
            </a:r>
            <a:endParaRPr lang="en-AU" sz="1600" b="1" dirty="0">
              <a:effectLst/>
              <a:latin typeface="Arial" panose="020B0604020202020204" pitchFamily="34" charset="0"/>
              <a:cs typeface="Arial" panose="020B0604020202020204" pitchFamily="34" charset="0"/>
            </a:endParaRPr>
          </a:p>
          <a:p>
            <a:pPr>
              <a:lnSpc>
                <a:spcPct val="107000"/>
              </a:lnSpc>
              <a:spcAft>
                <a:spcPts val="800"/>
              </a:spcAft>
            </a:pPr>
            <a:r>
              <a:rPr lang="en-AU" sz="1600" b="1" i="0" spc="-60" dirty="0">
                <a:latin typeface="Arial" panose="020B0604020202020204" pitchFamily="34" charset="0"/>
                <a:cs typeface="Arial" panose="020B0604020202020204" pitchFamily="34" charset="0"/>
              </a:rPr>
              <a:t>Suggested topics: </a:t>
            </a:r>
          </a:p>
          <a:p>
            <a:pPr marL="342900" lvl="0" indent="-342900">
              <a:lnSpc>
                <a:spcPct val="107000"/>
              </a:lnSpc>
              <a:spcAft>
                <a:spcPts val="800"/>
              </a:spcAft>
              <a:buFont typeface="Symbol" pitchFamily="2" charset="2"/>
              <a:buChar char=""/>
            </a:pPr>
            <a:r>
              <a:rPr lang="en-AU" sz="1600" i="0" dirty="0">
                <a:effectLst/>
                <a:latin typeface="Arial" panose="020B0604020202020204" pitchFamily="34" charset="0"/>
                <a:ea typeface="Times New Roman" panose="02020603050405020304" pitchFamily="18" charset="0"/>
                <a:cs typeface="Arial" panose="020B0604020202020204" pitchFamily="34" charset="0"/>
              </a:rPr>
              <a:t>How can students look at business ideas that will complement the Blue Heart project re: flood management / carbon sequestration </a:t>
            </a:r>
            <a:r>
              <a:rPr lang="en-AU" sz="1600" i="0" u="sng" dirty="0">
                <a:solidFill>
                  <a:srgbClr val="0563C1"/>
                </a:solidFill>
                <a:effectLst/>
                <a:latin typeface="Arial" panose="020B0604020202020204" pitchFamily="34" charset="0"/>
                <a:ea typeface="Times New Roman" panose="02020603050405020304" pitchFamily="18" charset="0"/>
                <a:cs typeface="Arial" panose="020B0604020202020204" pitchFamily="34" charset="0"/>
                <a:hlinkClick r:id="rId2"/>
              </a:rPr>
              <a:t>https://www.sunshinecoast.qld.gov.au/blueheart</a:t>
            </a:r>
            <a:r>
              <a:rPr lang="en-AU" sz="1600" i="0" dirty="0">
                <a:effectLst/>
                <a:latin typeface="Arial" panose="020B0604020202020204" pitchFamily="34" charset="0"/>
                <a:ea typeface="Times New Roman" panose="02020603050405020304" pitchFamily="18" charset="0"/>
                <a:cs typeface="Arial" panose="020B0604020202020204" pitchFamily="34" charset="0"/>
              </a:rPr>
              <a:t> </a:t>
            </a:r>
            <a:endParaRPr lang="en-AU" sz="1600" i="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Symbol" pitchFamily="2" charset="2"/>
              <a:buChar char=""/>
            </a:pPr>
            <a:r>
              <a:rPr lang="en-AU" sz="1600" i="0" dirty="0">
                <a:effectLst/>
                <a:latin typeface="Arial" panose="020B0604020202020204" pitchFamily="34" charset="0"/>
                <a:ea typeface="Times New Roman" panose="02020603050405020304" pitchFamily="18" charset="0"/>
                <a:cs typeface="Arial" panose="020B0604020202020204" pitchFamily="34" charset="0"/>
              </a:rPr>
              <a:t>What are the natural disaster issues facing our region (storms, floods, fires etc) and what business ideas could help manage these areas to support the community </a:t>
            </a:r>
            <a:endParaRPr lang="en-AU" sz="1600" i="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Symbol" pitchFamily="2" charset="2"/>
              <a:buChar char=""/>
            </a:pPr>
            <a:r>
              <a:rPr lang="en-AU" sz="1600" i="0" dirty="0">
                <a:effectLst/>
                <a:latin typeface="Arial" panose="020B0604020202020204" pitchFamily="34" charset="0"/>
                <a:ea typeface="Times New Roman" panose="02020603050405020304" pitchFamily="18" charset="0"/>
                <a:cs typeface="Arial" panose="020B0604020202020204" pitchFamily="34" charset="0"/>
              </a:rPr>
              <a:t>Ideas to help businesses prepare and recover from major weather events and climate change</a:t>
            </a:r>
            <a:endParaRPr lang="en-AU" sz="1600" i="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ct val="107000"/>
              </a:lnSpc>
              <a:spcAft>
                <a:spcPts val="800"/>
              </a:spcAft>
              <a:buFont typeface="Symbol" pitchFamily="2" charset="2"/>
              <a:buChar char=""/>
            </a:pPr>
            <a:r>
              <a:rPr lang="en-AU" sz="1600" i="0" dirty="0">
                <a:effectLst/>
                <a:latin typeface="Arial" panose="020B0604020202020204" pitchFamily="34" charset="0"/>
                <a:ea typeface="Times New Roman" panose="02020603050405020304" pitchFamily="18" charset="0"/>
                <a:cs typeface="Arial" panose="020B0604020202020204" pitchFamily="34" charset="0"/>
              </a:rPr>
              <a:t>Ideas around carbon offset programs within local areas</a:t>
            </a:r>
            <a:r>
              <a:rPr lang="en-AU" sz="1600" i="0" dirty="0">
                <a:effectLst/>
                <a:latin typeface="Arial" panose="020B0604020202020204" pitchFamily="34" charset="0"/>
                <a:cs typeface="Arial" panose="020B0604020202020204" pitchFamily="34" charset="0"/>
              </a:rPr>
              <a:t> </a:t>
            </a:r>
            <a:endParaRPr lang="en-AU" sz="1600" i="0" dirty="0">
              <a:latin typeface="Arial" panose="020B0604020202020204" pitchFamily="34" charset="0"/>
              <a:ea typeface="Calibri" panose="020F050202020403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3460481F-0A96-A6AA-20CA-89D51AF4CE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2952" y="1228732"/>
            <a:ext cx="762000" cy="482600"/>
          </a:xfrm>
          <a:prstGeom prst="rect">
            <a:avLst/>
          </a:prstGeom>
        </p:spPr>
      </p:pic>
    </p:spTree>
    <p:extLst>
      <p:ext uri="{BB962C8B-B14F-4D97-AF65-F5344CB8AC3E}">
        <p14:creationId xmlns:p14="http://schemas.microsoft.com/office/powerpoint/2010/main" val="1460658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7225" y="1009034"/>
            <a:ext cx="7560000" cy="468312"/>
          </a:xfrm>
        </p:spPr>
        <p:txBody>
          <a:bodyPr>
            <a:noAutofit/>
          </a:bodyPr>
          <a:lstStyle/>
          <a:p>
            <a:r>
              <a:rPr lang="en-AU" sz="3500" dirty="0">
                <a:solidFill>
                  <a:srgbClr val="0E4978"/>
                </a:solidFill>
              </a:rPr>
              <a:t>Team Entry Form</a:t>
            </a:r>
          </a:p>
        </p:txBody>
      </p:sp>
      <p:sp>
        <p:nvSpPr>
          <p:cNvPr id="8" name="Text Placeholder 2"/>
          <p:cNvSpPr>
            <a:spLocks noGrp="1"/>
          </p:cNvSpPr>
          <p:nvPr>
            <p:ph idx="1"/>
          </p:nvPr>
        </p:nvSpPr>
        <p:spPr>
          <a:xfrm>
            <a:off x="687224" y="1825624"/>
            <a:ext cx="10548335" cy="4023341"/>
          </a:xfrm>
          <a:prstGeom prst="rect">
            <a:avLst/>
          </a:prstGeom>
        </p:spPr>
        <p:txBody>
          <a:bodyPr vert="horz" lIns="91440" tIns="45720" rIns="91440" bIns="45720" rtlCol="0">
            <a:noAutofit/>
          </a:bodyPr>
          <a:lstStyle>
            <a:lvl1pPr>
              <a:defRPr i="1"/>
            </a:lvl1pPr>
          </a:lstStyle>
          <a:p>
            <a:pPr lvl="1" indent="0">
              <a:lnSpc>
                <a:spcPct val="150000"/>
              </a:lnSpc>
              <a:buNone/>
            </a:pPr>
            <a:r>
              <a:rPr lang="en-US" b="1" dirty="0"/>
              <a:t>TEAM NAME:  </a:t>
            </a:r>
            <a:r>
              <a:rPr lang="en-US" dirty="0"/>
              <a:t>[add team name]</a:t>
            </a:r>
          </a:p>
          <a:p>
            <a:pPr lvl="1" indent="0">
              <a:lnSpc>
                <a:spcPct val="150000"/>
              </a:lnSpc>
              <a:buNone/>
            </a:pPr>
            <a:r>
              <a:rPr lang="en-US" b="1" dirty="0"/>
              <a:t>TEAM PARTICIPANTS: </a:t>
            </a:r>
          </a:p>
          <a:p>
            <a:pPr lvl="1" indent="0">
              <a:lnSpc>
                <a:spcPct val="150000"/>
              </a:lnSpc>
              <a:buNone/>
            </a:pPr>
            <a:r>
              <a:rPr lang="en-US" dirty="0"/>
              <a:t>1. </a:t>
            </a:r>
            <a:r>
              <a:rPr lang="en-US" u="sng" dirty="0"/>
              <a:t>                                          </a:t>
            </a:r>
            <a:r>
              <a:rPr lang="en-US" dirty="0"/>
              <a:t>Year </a:t>
            </a:r>
            <a:r>
              <a:rPr lang="en-US" u="sng" dirty="0"/>
              <a:t>                         </a:t>
            </a:r>
            <a:r>
              <a:rPr lang="en-US" dirty="0"/>
              <a:t>Gender: M / F / Other</a:t>
            </a:r>
          </a:p>
          <a:p>
            <a:pPr lvl="1" indent="0">
              <a:lnSpc>
                <a:spcPct val="150000"/>
              </a:lnSpc>
              <a:buNone/>
            </a:pPr>
            <a:r>
              <a:rPr lang="en-US" dirty="0"/>
              <a:t>2. </a:t>
            </a:r>
            <a:r>
              <a:rPr lang="en-US" u="sng" dirty="0"/>
              <a:t>                                          </a:t>
            </a:r>
            <a:r>
              <a:rPr lang="en-US" dirty="0"/>
              <a:t>Year </a:t>
            </a:r>
            <a:r>
              <a:rPr lang="en-US" u="sng" dirty="0"/>
              <a:t>                         </a:t>
            </a:r>
            <a:r>
              <a:rPr lang="en-US" dirty="0"/>
              <a:t>Gender: M / F / Other</a:t>
            </a:r>
          </a:p>
          <a:p>
            <a:pPr lvl="1" indent="0">
              <a:lnSpc>
                <a:spcPct val="150000"/>
              </a:lnSpc>
              <a:buNone/>
            </a:pPr>
            <a:r>
              <a:rPr lang="en-US" dirty="0"/>
              <a:t>3. </a:t>
            </a:r>
            <a:r>
              <a:rPr lang="en-US" u="sng" dirty="0"/>
              <a:t>                                          </a:t>
            </a:r>
            <a:r>
              <a:rPr lang="en-US" dirty="0"/>
              <a:t>Year </a:t>
            </a:r>
            <a:r>
              <a:rPr lang="en-US" u="sng" dirty="0"/>
              <a:t>                         </a:t>
            </a:r>
            <a:r>
              <a:rPr lang="en-US" dirty="0"/>
              <a:t>Gender: M / F / Other</a:t>
            </a:r>
          </a:p>
          <a:p>
            <a:pPr lvl="1" indent="0">
              <a:lnSpc>
                <a:spcPct val="150000"/>
              </a:lnSpc>
              <a:buNone/>
            </a:pPr>
            <a:r>
              <a:rPr lang="en-US" b="1" dirty="0"/>
              <a:t>TEAM SCHOOL:  </a:t>
            </a:r>
            <a:r>
              <a:rPr lang="en-US" dirty="0"/>
              <a:t>[add school name]</a:t>
            </a:r>
          </a:p>
          <a:p>
            <a:pPr lvl="1" indent="0">
              <a:lnSpc>
                <a:spcPct val="150000"/>
              </a:lnSpc>
              <a:buNone/>
            </a:pPr>
            <a:r>
              <a:rPr lang="en-US" b="1" dirty="0"/>
              <a:t>SCHOOL COORDINATOR/TEACHER NAME:  </a:t>
            </a:r>
            <a:r>
              <a:rPr lang="en-US" dirty="0"/>
              <a:t>[add teacher’s name]</a:t>
            </a:r>
          </a:p>
          <a:p>
            <a:pPr lvl="1" indent="0">
              <a:lnSpc>
                <a:spcPct val="150000"/>
              </a:lnSpc>
              <a:buNone/>
            </a:pPr>
            <a:r>
              <a:rPr lang="en-US" b="1" dirty="0"/>
              <a:t>TEACHER EMAIL:  </a:t>
            </a:r>
            <a:r>
              <a:rPr lang="en-US" dirty="0"/>
              <a:t>[add teacher’s email]</a:t>
            </a:r>
          </a:p>
          <a:p>
            <a:pPr lvl="1" indent="0">
              <a:lnSpc>
                <a:spcPct val="150000"/>
              </a:lnSpc>
              <a:buNone/>
            </a:pPr>
            <a:r>
              <a:rPr lang="en-US" b="1" dirty="0"/>
              <a:t>TEACHER MOBILE NUMBER: </a:t>
            </a:r>
            <a:r>
              <a:rPr lang="en-US" dirty="0"/>
              <a:t>[add teacher’s mobile number]</a:t>
            </a:r>
          </a:p>
          <a:p>
            <a:pPr lvl="1" indent="0">
              <a:lnSpc>
                <a:spcPct val="150000"/>
              </a:lnSpc>
              <a:buNone/>
            </a:pPr>
            <a:endParaRPr lang="en-US" dirty="0"/>
          </a:p>
        </p:txBody>
      </p:sp>
    </p:spTree>
    <p:extLst>
      <p:ext uri="{BB962C8B-B14F-4D97-AF65-F5344CB8AC3E}">
        <p14:creationId xmlns:p14="http://schemas.microsoft.com/office/powerpoint/2010/main" val="35381172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20021_Mayor's Telstra Innovation Awards 2022_PPT TEMPLATE_V04.potx" id="{60C9E3BD-0801-461B-9E91-4696F8A88FF0}" vid="{9610F1D5-4DEF-4DAF-982E-6DACD1113941}"/>
    </a:ext>
  </a:extLst>
</a:theme>
</file>

<file path=docProps/app.xml><?xml version="1.0" encoding="utf-8"?>
<Properties xmlns="http://schemas.openxmlformats.org/officeDocument/2006/extended-properties" xmlns:vt="http://schemas.openxmlformats.org/officeDocument/2006/docPropsVTypes">
  <Template/>
  <TotalTime>1548</TotalTime>
  <Words>2101</Words>
  <Application>Microsoft Macintosh PowerPoint</Application>
  <PresentationFormat>Widescreen</PresentationFormat>
  <Paragraphs>118</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Courier New</vt:lpstr>
      <vt:lpstr>Symbol</vt:lpstr>
      <vt:lpstr>Office Theme</vt:lpstr>
      <vt:lpstr>PowerPoint Presentation</vt:lpstr>
      <vt:lpstr>Instructions</vt:lpstr>
      <vt:lpstr>2023 Mayor’s Telstra Innovation Awards </vt:lpstr>
      <vt:lpstr>Entry Guidelines</vt:lpstr>
      <vt:lpstr>PowerPoint Presentation</vt:lpstr>
      <vt:lpstr>PowerPoint Presentation</vt:lpstr>
      <vt:lpstr>PowerPoint Presentation</vt:lpstr>
      <vt:lpstr>PowerPoint Presentation</vt:lpstr>
      <vt:lpstr>Team Entry 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Wayne  Mcfetridge</dc:creator>
  <cp:lastModifiedBy>Wayne  Mcfetridge</cp:lastModifiedBy>
  <cp:revision>7</cp:revision>
  <dcterms:created xsi:type="dcterms:W3CDTF">2023-01-30T23:17:10Z</dcterms:created>
  <dcterms:modified xsi:type="dcterms:W3CDTF">2023-02-13T23:54:29Z</dcterms:modified>
</cp:coreProperties>
</file>